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  <p:sldMasterId id="2147483707" r:id="rId2"/>
  </p:sldMasterIdLst>
  <p:notesMasterIdLst>
    <p:notesMasterId r:id="rId18"/>
  </p:notesMasterIdLst>
  <p:sldIdLst>
    <p:sldId id="261" r:id="rId3"/>
    <p:sldId id="262" r:id="rId4"/>
    <p:sldId id="265" r:id="rId5"/>
    <p:sldId id="264" r:id="rId6"/>
    <p:sldId id="334" r:id="rId7"/>
    <p:sldId id="270" r:id="rId8"/>
    <p:sldId id="323" r:id="rId9"/>
    <p:sldId id="303" r:id="rId10"/>
    <p:sldId id="340" r:id="rId11"/>
    <p:sldId id="338" r:id="rId12"/>
    <p:sldId id="335" r:id="rId13"/>
    <p:sldId id="336" r:id="rId14"/>
    <p:sldId id="271" r:id="rId15"/>
    <p:sldId id="275" r:id="rId16"/>
    <p:sldId id="333" r:id="rId17"/>
  </p:sldIdLst>
  <p:sldSz cx="18288000" cy="10285413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0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540" y="15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5A974-2B9D-4DE7-B1FD-B969DD33CD5E}" type="datetimeFigureOut">
              <a:rPr kumimoji="1" lang="ja-JP" altLang="en-US" smtClean="0"/>
              <a:t>2019/6/20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E44EA-33D9-406B-AA52-45755D8D5C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10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E44EA-33D9-406B-AA52-45755D8D5CB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1525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E44EA-33D9-406B-AA52-45755D8D5CB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7497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dEdy</a:t>
            </a:r>
            <a:r>
              <a:rPr lang="en-US" altLang="zh-TW" dirty="0"/>
              <a:t> </a:t>
            </a:r>
            <a:r>
              <a:rPr lang="zh-TW" altLang="en-US" dirty="0"/>
              <a:t>即是下一層的 </a:t>
            </a:r>
            <a:r>
              <a:rPr lang="en-US" altLang="zh-TW" dirty="0" err="1"/>
              <a:t>dEdx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E44EA-33D9-406B-AA52-45755D8D5CB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7514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ReLu</a:t>
            </a:r>
            <a:r>
              <a:rPr lang="zh-TW" altLang="en-US" dirty="0"/>
              <a:t>效果較其他</a:t>
            </a:r>
            <a:r>
              <a:rPr lang="en-US" altLang="zh-TW" dirty="0"/>
              <a:t>activation function</a:t>
            </a:r>
            <a:r>
              <a:rPr lang="zh-TW" altLang="en-US" dirty="0"/>
              <a:t>好。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E44EA-33D9-406B-AA52-45755D8D5CB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060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ReLu</a:t>
            </a:r>
            <a:r>
              <a:rPr lang="zh-TW" altLang="en-US" dirty="0"/>
              <a:t>效果較其他</a:t>
            </a:r>
            <a:r>
              <a:rPr lang="en-US" altLang="zh-TW" dirty="0"/>
              <a:t>activation function</a:t>
            </a:r>
            <a:r>
              <a:rPr lang="zh-TW" altLang="en-US" dirty="0"/>
              <a:t>好。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E44EA-33D9-406B-AA52-45755D8D5CB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484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32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175068" y="1789908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972457" y="1499621"/>
            <a:ext cx="6937829" cy="728617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774441" y="1659280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75068" y="2283396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75068" y="3242675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774441" y="3112047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175068" y="3736163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75068" y="4695442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774441" y="4564814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175068" y="5188930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175068" y="6148209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774441" y="6017581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175068" y="6641697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175068" y="7600976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774441" y="7470348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175068" y="8094464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57972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972457" y="1499621"/>
            <a:ext cx="6937829" cy="728617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050541" y="1659280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1167" y="1659280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050541" y="3112047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451167" y="3112047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050541" y="4564814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451167" y="4564814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050541" y="6017581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51167" y="6017581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50541" y="7470348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451167" y="7470348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41679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78972" y="478973"/>
            <a:ext cx="8171542" cy="9361714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7707085" y="2191657"/>
            <a:ext cx="9802733" cy="434824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5314" y="6734969"/>
            <a:ext cx="8554505" cy="1964531"/>
          </a:xfrm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94767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905501" y="1066800"/>
            <a:ext cx="11051367" cy="5473101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905500" y="6734969"/>
            <a:ext cx="11051367" cy="1964531"/>
          </a:xfrm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457825" cy="10285413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1198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441563"/>
            <a:ext cx="18288000" cy="74022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46742" y="1"/>
            <a:ext cx="8839201" cy="4829260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246742" y="449943"/>
            <a:ext cx="8839201" cy="4379317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216571" y="7402286"/>
            <a:ext cx="9071430" cy="1836646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405257" y="7402286"/>
            <a:ext cx="8406754" cy="1836646"/>
          </a:xfrm>
        </p:spPr>
        <p:txBody>
          <a:bodyPr numCol="1" spcCol="360000" anchor="ctr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5881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441563"/>
            <a:ext cx="18288000" cy="74022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398207" y="1500555"/>
            <a:ext cx="8687738" cy="740228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405257" y="6699802"/>
            <a:ext cx="8406754" cy="1836646"/>
          </a:xfrm>
        </p:spPr>
        <p:txBody>
          <a:bodyPr numCol="1" spcCol="360000" anchor="b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6035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512354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56229" y="7750464"/>
            <a:ext cx="14775543" cy="1371871"/>
          </a:xfrm>
        </p:spPr>
        <p:txBody>
          <a:bodyPr numCol="1" spcCol="360000" anchor="t">
            <a:normAutofit/>
          </a:bodyPr>
          <a:lstStyle>
            <a:lvl1pPr algn="ctr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441097" y="4187907"/>
            <a:ext cx="15428687" cy="1904306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1767668" y="4467571"/>
            <a:ext cx="14775544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611086" y="6212221"/>
            <a:ext cx="14932126" cy="1418235"/>
          </a:xfrm>
        </p:spPr>
        <p:txBody>
          <a:bodyPr numCol="1" spcCol="360000" anchor="b">
            <a:normAutofit/>
          </a:bodyPr>
          <a:lstStyle>
            <a:lvl1pPr algn="ctr">
              <a:spcBef>
                <a:spcPts val="1200"/>
              </a:spcBef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44066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1509486"/>
            <a:ext cx="18288000" cy="37188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83770" y="0"/>
            <a:ext cx="7112001" cy="7620000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432800" y="1669144"/>
            <a:ext cx="9042402" cy="278674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432800" y="5740268"/>
            <a:ext cx="9042402" cy="3381828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770" y="7783178"/>
            <a:ext cx="7112001" cy="1738193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Wingdings" panose="05000000000000000000" pitchFamily="2" charset="2"/>
              <a:buChar char="n"/>
              <a:defRPr sz="16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8461828" y="4223658"/>
            <a:ext cx="9042402" cy="899884"/>
          </a:xfrm>
        </p:spPr>
        <p:txBody>
          <a:bodyPr numCol="1" spcCol="360000" anchor="t">
            <a:noAutofit/>
          </a:bodyPr>
          <a:lstStyle>
            <a:lvl1pPr marL="0" indent="0" algn="l">
              <a:spcBef>
                <a:spcPts val="1200"/>
              </a:spcBef>
              <a:buClr>
                <a:schemeClr val="accent1"/>
              </a:buClr>
              <a:buFontTx/>
              <a:buNone/>
              <a:defRPr sz="3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0428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591457" y="688851"/>
            <a:ext cx="9942286" cy="4475627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004458" y="43543"/>
            <a:ext cx="7529286" cy="10241870"/>
          </a:xfrm>
          <a:effectLst>
            <a:outerShdw blurRad="101600" dist="76200" dir="10800000" algn="r" rotWithShape="0">
              <a:schemeClr val="tx1">
                <a:alpha val="93000"/>
              </a:schemeClr>
            </a:outerShdw>
          </a:effectLst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929258" y="4335712"/>
            <a:ext cx="6499326" cy="4314802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929258" y="3435827"/>
            <a:ext cx="6499326" cy="899884"/>
          </a:xfrm>
        </p:spPr>
        <p:txBody>
          <a:bodyPr numCol="1" spcCol="360000" anchor="t">
            <a:noAutofit/>
          </a:bodyPr>
          <a:lstStyle>
            <a:lvl1pPr marL="0" indent="0" algn="l">
              <a:spcBef>
                <a:spcPts val="1200"/>
              </a:spcBef>
              <a:buClr>
                <a:schemeClr val="accent1"/>
              </a:buClr>
              <a:buFontTx/>
              <a:buNone/>
              <a:defRPr sz="3200">
                <a:solidFill>
                  <a:schemeClr val="bg1"/>
                </a:solidFill>
                <a:latin typeface="Roboto Bold" pitchFamily="2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85261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and a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081603" y="1209822"/>
            <a:ext cx="6124794" cy="9075591"/>
          </a:xfrm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75021" y="2965656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75021" y="3488176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75021" y="6150295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1" y="6672815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432977" y="2965656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432977" y="3488176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32977" y="6150295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32977" y="6672815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2899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41971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51419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757714" y="4100052"/>
            <a:ext cx="12772572" cy="1749509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3009900" y="4254501"/>
            <a:ext cx="12268200" cy="16128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5999" y="6281739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5999" y="6804259"/>
            <a:ext cx="5080002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03999" y="6281739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9" y="6804259"/>
            <a:ext cx="5080002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999" y="6267232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191999" y="6789752"/>
            <a:ext cx="5080002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60957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4336274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75020" y="133055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75020" y="1853073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02507" y="1316046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02507" y="1838566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432977" y="1301539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432977" y="1824059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75020" y="6417420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0" y="6939940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602507" y="640291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602507" y="6925433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32977" y="6388406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32977" y="6910926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68240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75020" y="2964185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75020" y="3486705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02507" y="294967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02507" y="3472198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432977" y="2935171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432977" y="3457691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75020" y="6008825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0" y="6531345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602507" y="599431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602507" y="6516838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32977" y="5979811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32977" y="6502331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2789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75022" y="2993922"/>
            <a:ext cx="5419301" cy="3318388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81449" y="5987152"/>
            <a:ext cx="4652385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1" y="6667584"/>
            <a:ext cx="5419301" cy="22859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6434349" y="2993922"/>
            <a:ext cx="5419301" cy="3318388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840776" y="5987152"/>
            <a:ext cx="4652385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434348" y="6667584"/>
            <a:ext cx="5419301" cy="22859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12093675" y="2993922"/>
            <a:ext cx="5419301" cy="3318388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500102" y="5987152"/>
            <a:ext cx="4652385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2093674" y="6667584"/>
            <a:ext cx="5419301" cy="22859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4437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31235" y="2474266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82245" y="4729288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83662" y="2474266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334672" y="4729288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12470234" y="2474266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41701" y="4729288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1431235" y="6014383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682245" y="8269405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7083662" y="6014383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334672" y="8269405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12470234" y="6014383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721244" y="8269405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4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431235" y="5252991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7083662" y="5252990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470234" y="5240411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431235" y="8823548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7083662" y="8823547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2470234" y="8810968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084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9144000" y="4163784"/>
            <a:ext cx="9144000" cy="4783602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99922" y="7278064"/>
            <a:ext cx="10582325" cy="1312729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61432"/>
            <a:ext cx="9144000" cy="4783602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860168" y="957286"/>
            <a:ext cx="10582325" cy="1312729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279565" y="2338510"/>
            <a:ext cx="7992433" cy="144971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229686" y="963072"/>
            <a:ext cx="10212807" cy="1312729"/>
          </a:xfrm>
          <a:noFill/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7834" y="5828346"/>
            <a:ext cx="7992433" cy="1449719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53178" y="7278065"/>
            <a:ext cx="10567811" cy="1312729"/>
          </a:xfrm>
          <a:noFill/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46368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86221" y="2533777"/>
            <a:ext cx="7126514" cy="3765424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121967" y="5914573"/>
            <a:ext cx="5855021" cy="774350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486221" y="6688923"/>
            <a:ext cx="7126513" cy="2672791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9612632" y="2533777"/>
            <a:ext cx="7126514" cy="3765424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248378" y="5914573"/>
            <a:ext cx="5855021" cy="774350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612632" y="6688923"/>
            <a:ext cx="7126513" cy="2672791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35650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323558"/>
            <a:ext cx="18288000" cy="379827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5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31809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96112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434907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Straight Connector 9"/>
          <p:cNvCxnSpPr>
            <a:stCxn id="6" idx="3"/>
            <a:endCxn id="7" idx="1"/>
          </p:cNvCxnSpPr>
          <p:nvPr userDrawn="1"/>
        </p:nvCxnSpPr>
        <p:spPr>
          <a:xfrm>
            <a:off x="3997569" y="5873433"/>
            <a:ext cx="49635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3"/>
            <a:endCxn id="8" idx="1"/>
          </p:cNvCxnSpPr>
          <p:nvPr userDrawn="1"/>
        </p:nvCxnSpPr>
        <p:spPr>
          <a:xfrm>
            <a:off x="9326880" y="5873433"/>
            <a:ext cx="502219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3"/>
          </p:cNvCxnSpPr>
          <p:nvPr userDrawn="1"/>
        </p:nvCxnSpPr>
        <p:spPr>
          <a:xfrm>
            <a:off x="14714830" y="5873433"/>
            <a:ext cx="35731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83286" y="623919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79509" y="676171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12597" y="621826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8820" y="674078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998180" y="622872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294403" y="6751248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83286" y="461621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12597" y="459528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998180" y="4605754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40032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323558"/>
            <a:ext cx="18288000" cy="379827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5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31809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96112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434907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Straight Connector 9"/>
          <p:cNvCxnSpPr>
            <a:stCxn id="6" idx="3"/>
            <a:endCxn id="7" idx="1"/>
          </p:cNvCxnSpPr>
          <p:nvPr userDrawn="1"/>
        </p:nvCxnSpPr>
        <p:spPr>
          <a:xfrm>
            <a:off x="3997569" y="5873433"/>
            <a:ext cx="49635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3"/>
            <a:endCxn id="8" idx="1"/>
          </p:cNvCxnSpPr>
          <p:nvPr userDrawn="1"/>
        </p:nvCxnSpPr>
        <p:spPr>
          <a:xfrm>
            <a:off x="9326880" y="5873433"/>
            <a:ext cx="502219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3"/>
          </p:cNvCxnSpPr>
          <p:nvPr userDrawn="1"/>
        </p:nvCxnSpPr>
        <p:spPr>
          <a:xfrm>
            <a:off x="14714830" y="5873433"/>
            <a:ext cx="35731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83286" y="623919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79509" y="676171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12597" y="621826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8820" y="674078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998180" y="622872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294403" y="6751248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83286" y="461621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12597" y="459528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998180" y="4605754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26" name="Straight Connector 25"/>
          <p:cNvCxnSpPr>
            <a:endCxn id="6" idx="1"/>
          </p:cNvCxnSpPr>
          <p:nvPr userDrawn="1"/>
        </p:nvCxnSpPr>
        <p:spPr>
          <a:xfrm>
            <a:off x="0" y="5873433"/>
            <a:ext cx="36318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3002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323558"/>
            <a:ext cx="18288000" cy="379827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5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31809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96112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434907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Straight Connector 9"/>
          <p:cNvCxnSpPr>
            <a:stCxn id="6" idx="3"/>
            <a:endCxn id="7" idx="1"/>
          </p:cNvCxnSpPr>
          <p:nvPr userDrawn="1"/>
        </p:nvCxnSpPr>
        <p:spPr>
          <a:xfrm>
            <a:off x="3997569" y="5873433"/>
            <a:ext cx="49635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3"/>
            <a:endCxn id="8" idx="1"/>
          </p:cNvCxnSpPr>
          <p:nvPr userDrawn="1"/>
        </p:nvCxnSpPr>
        <p:spPr>
          <a:xfrm>
            <a:off x="9326880" y="5873433"/>
            <a:ext cx="502219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83286" y="623919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79509" y="676171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12597" y="621826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8820" y="674078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998180" y="622872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294403" y="6751248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83286" y="461621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12597" y="459528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998180" y="4605754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26" name="Straight Connector 25"/>
          <p:cNvCxnSpPr>
            <a:endCxn id="6" idx="1"/>
          </p:cNvCxnSpPr>
          <p:nvPr userDrawn="1"/>
        </p:nvCxnSpPr>
        <p:spPr>
          <a:xfrm>
            <a:off x="0" y="5873433"/>
            <a:ext cx="36318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0079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16743" y="870856"/>
            <a:ext cx="15254514" cy="3556001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947886" y="4426859"/>
            <a:ext cx="13008982" cy="4272642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6987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フリーフォーム 32"/>
          <p:cNvSpPr/>
          <p:nvPr userDrawn="1"/>
        </p:nvSpPr>
        <p:spPr>
          <a:xfrm rot="2700000">
            <a:off x="1513825" y="2761114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グループ化 6"/>
          <p:cNvGrpSpPr/>
          <p:nvPr userDrawn="1"/>
        </p:nvGrpSpPr>
        <p:grpSpPr>
          <a:xfrm>
            <a:off x="1581149" y="3053187"/>
            <a:ext cx="4187961" cy="4128938"/>
            <a:chOff x="3326919" y="1476686"/>
            <a:chExt cx="5264701" cy="5190503"/>
          </a:xfrm>
        </p:grpSpPr>
        <p:sp>
          <p:nvSpPr>
            <p:cNvPr id="7" name="フリーフォーム 37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テキスト ボックス 5"/>
            <p:cNvSpPr txBox="1"/>
            <p:nvPr userDrawn="1"/>
          </p:nvSpPr>
          <p:spPr>
            <a:xfrm>
              <a:off x="7380118" y="3291171"/>
              <a:ext cx="1211502" cy="1160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dirty="0">
                  <a:solidFill>
                    <a:schemeClr val="bg1"/>
                  </a:solidFill>
                </a:rPr>
                <a:t>01</a:t>
              </a:r>
              <a:endParaRPr kumimoji="1" lang="ja-JP" altLang="en-US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33235" y="4578264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" name="グループ化 23"/>
          <p:cNvGrpSpPr/>
          <p:nvPr userDrawn="1"/>
        </p:nvGrpSpPr>
        <p:grpSpPr>
          <a:xfrm>
            <a:off x="7124851" y="3077444"/>
            <a:ext cx="4187962" cy="4128938"/>
            <a:chOff x="3326919" y="1476686"/>
            <a:chExt cx="5264702" cy="5190503"/>
          </a:xfrm>
        </p:grpSpPr>
        <p:sp>
          <p:nvSpPr>
            <p:cNvPr id="11" name="フリーフォーム 24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テキスト ボックス 25"/>
            <p:cNvSpPr txBox="1"/>
            <p:nvPr userDrawn="1"/>
          </p:nvSpPr>
          <p:spPr>
            <a:xfrm>
              <a:off x="7380119" y="3291171"/>
              <a:ext cx="1211502" cy="1160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dirty="0">
                  <a:solidFill>
                    <a:schemeClr val="bg1"/>
                  </a:solidFill>
                </a:rPr>
                <a:t>02</a:t>
              </a:r>
              <a:endParaRPr kumimoji="1" lang="ja-JP" altLang="en-US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576937" y="4602521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4" name="グループ化 27"/>
          <p:cNvGrpSpPr/>
          <p:nvPr userDrawn="1"/>
        </p:nvGrpSpPr>
        <p:grpSpPr>
          <a:xfrm>
            <a:off x="12668553" y="3077444"/>
            <a:ext cx="4187961" cy="4128938"/>
            <a:chOff x="3326919" y="1476686"/>
            <a:chExt cx="5264701" cy="5190503"/>
          </a:xfrm>
        </p:grpSpPr>
        <p:sp>
          <p:nvSpPr>
            <p:cNvPr id="15" name="フリーフォーム 28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" name="テキスト ボックス 29"/>
            <p:cNvSpPr txBox="1"/>
            <p:nvPr userDrawn="1"/>
          </p:nvSpPr>
          <p:spPr>
            <a:xfrm>
              <a:off x="7380118" y="3291171"/>
              <a:ext cx="1211502" cy="1160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dirty="0">
                  <a:solidFill>
                    <a:schemeClr val="bg1"/>
                  </a:solidFill>
                </a:rPr>
                <a:t>03</a:t>
              </a:r>
              <a:endParaRPr kumimoji="1" lang="ja-JP" altLang="en-US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2120639" y="4602521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フリーフォーム 33"/>
          <p:cNvSpPr/>
          <p:nvPr userDrawn="1"/>
        </p:nvSpPr>
        <p:spPr>
          <a:xfrm rot="2700000">
            <a:off x="12195797" y="308907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951948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506786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019245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フリーフォーム 32"/>
          <p:cNvSpPr/>
          <p:nvPr userDrawn="1"/>
        </p:nvSpPr>
        <p:spPr>
          <a:xfrm rot="2700000">
            <a:off x="6365163" y="2264552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81306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860168" y="1117600"/>
            <a:ext cx="11427832" cy="3425371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7297006" y="1393371"/>
            <a:ext cx="10178194" cy="2873828"/>
          </a:xfrm>
          <a:noFill/>
        </p:spPr>
        <p:txBody>
          <a:bodyPr anchor="b">
            <a:normAutofit/>
          </a:bodyPr>
          <a:lstStyle>
            <a:lvl1pPr marL="0" indent="0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390741" y="5067509"/>
            <a:ext cx="8084459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390740" y="5590029"/>
            <a:ext cx="8084459" cy="149111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390741" y="7313560"/>
            <a:ext cx="8084459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390740" y="7836080"/>
            <a:ext cx="8084459" cy="149111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90194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ndom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759199" y="0"/>
            <a:ext cx="5384801" cy="624114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4042230"/>
            <a:ext cx="3643086" cy="21989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9245597" y="947057"/>
            <a:ext cx="5341259" cy="3697515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20560" y="6361143"/>
            <a:ext cx="3004459" cy="3924270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06769" y="6361143"/>
            <a:ext cx="4593212" cy="3029367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14688452" y="2017486"/>
            <a:ext cx="3599547" cy="264794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551544" y="2402118"/>
            <a:ext cx="3091543" cy="1487712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3" name="タイトル 1"/>
          <p:cNvSpPr>
            <a:spLocks noGrp="1"/>
          </p:cNvSpPr>
          <p:nvPr>
            <p:ph type="title" hasCustomPrompt="1"/>
          </p:nvPr>
        </p:nvSpPr>
        <p:spPr>
          <a:xfrm>
            <a:off x="9545781" y="4776560"/>
            <a:ext cx="8045529" cy="3011715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545780" y="7899400"/>
            <a:ext cx="7929419" cy="149111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13970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ndom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583445" y="0"/>
            <a:ext cx="4560556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101600" y="4238172"/>
            <a:ext cx="4365737" cy="594344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68643" y="584200"/>
            <a:ext cx="3998694" cy="3494314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9260109" y="584200"/>
            <a:ext cx="2891419" cy="462642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12267635" y="584200"/>
            <a:ext cx="2891419" cy="462642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15275161" y="584200"/>
            <a:ext cx="2891419" cy="462642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953828" y="5740400"/>
            <a:ext cx="10334171" cy="3425371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8389260" y="6110511"/>
            <a:ext cx="9422751" cy="3077027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87484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タイトル 1"/>
          <p:cNvSpPr>
            <a:spLocks noGrp="1"/>
          </p:cNvSpPr>
          <p:nvPr>
            <p:ph type="title" hasCustomPrompt="1"/>
          </p:nvPr>
        </p:nvSpPr>
        <p:spPr>
          <a:xfrm>
            <a:off x="6211639" y="1795311"/>
            <a:ext cx="11263564" cy="366295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211638" y="5683347"/>
            <a:ext cx="11263563" cy="3318791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819198" y="1063076"/>
            <a:ext cx="3868615" cy="8159261"/>
            <a:chOff x="5345723" y="1420837"/>
            <a:chExt cx="3868615" cy="815926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5345723" y="1420837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2">
                <a:lumMod val="5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6862636" y="2064782"/>
              <a:ext cx="834788" cy="95103"/>
              <a:chOff x="6770728" y="2064782"/>
              <a:chExt cx="834788" cy="95103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1" name="Oval 10"/>
              <p:cNvSpPr/>
              <p:nvPr userDrawn="1"/>
            </p:nvSpPr>
            <p:spPr>
              <a:xfrm>
                <a:off x="6770728" y="2064782"/>
                <a:ext cx="95103" cy="951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Rectangle: Rounded Corners 11"/>
              <p:cNvSpPr/>
              <p:nvPr userDrawn="1"/>
            </p:nvSpPr>
            <p:spPr>
              <a:xfrm flipV="1">
                <a:off x="6960746" y="2071989"/>
                <a:ext cx="644770" cy="8108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8" name="Oval 7"/>
            <p:cNvSpPr/>
            <p:nvPr userDrawn="1"/>
          </p:nvSpPr>
          <p:spPr>
            <a:xfrm>
              <a:off x="7213429" y="1743884"/>
              <a:ext cx="133203" cy="13320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934360" y="8668559"/>
              <a:ext cx="691341" cy="69134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>
              <a:off x="5616330" y="2528239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2134812" y="2215736"/>
            <a:ext cx="3237386" cy="5850826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89551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75022" y="2965656"/>
            <a:ext cx="609023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75022" y="3488176"/>
            <a:ext cx="6090236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75022" y="6150295"/>
            <a:ext cx="609023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2" y="6672815"/>
            <a:ext cx="6090236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422743" y="2965656"/>
            <a:ext cx="609023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22743" y="3488176"/>
            <a:ext cx="6090236" cy="213959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422743" y="6150295"/>
            <a:ext cx="609023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1422743" y="6672815"/>
            <a:ext cx="6090236" cy="213959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7245671" y="2144055"/>
            <a:ext cx="3796659" cy="8007499"/>
            <a:chOff x="5345723" y="1420837"/>
            <a:chExt cx="3868615" cy="8159261"/>
          </a:xfrm>
        </p:grpSpPr>
        <p:sp>
          <p:nvSpPr>
            <p:cNvPr id="23" name="Rectangle: Rounded Corners 22"/>
            <p:cNvSpPr/>
            <p:nvPr userDrawn="1"/>
          </p:nvSpPr>
          <p:spPr>
            <a:xfrm>
              <a:off x="5345723" y="1420837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2">
                <a:lumMod val="5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4" name="Group 23"/>
            <p:cNvGrpSpPr/>
            <p:nvPr userDrawn="1"/>
          </p:nvGrpSpPr>
          <p:grpSpPr>
            <a:xfrm>
              <a:off x="6862636" y="2064782"/>
              <a:ext cx="834788" cy="95103"/>
              <a:chOff x="6770728" y="2064782"/>
              <a:chExt cx="834788" cy="95103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8" name="Oval 27"/>
              <p:cNvSpPr/>
              <p:nvPr userDrawn="1"/>
            </p:nvSpPr>
            <p:spPr>
              <a:xfrm>
                <a:off x="6770728" y="2064782"/>
                <a:ext cx="95103" cy="951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Rectangle: Rounded Corners 28"/>
              <p:cNvSpPr/>
              <p:nvPr userDrawn="1"/>
            </p:nvSpPr>
            <p:spPr>
              <a:xfrm flipV="1">
                <a:off x="6960746" y="2071989"/>
                <a:ext cx="644770" cy="8108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5" name="Oval 24"/>
            <p:cNvSpPr/>
            <p:nvPr userDrawn="1"/>
          </p:nvSpPr>
          <p:spPr>
            <a:xfrm>
              <a:off x="7213429" y="1743884"/>
              <a:ext cx="133203" cy="13320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Oval 25"/>
            <p:cNvSpPr/>
            <p:nvPr userDrawn="1"/>
          </p:nvSpPr>
          <p:spPr>
            <a:xfrm>
              <a:off x="6934360" y="8668559"/>
              <a:ext cx="691341" cy="69134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Rectangle: Rounded Corners 26"/>
            <p:cNvSpPr/>
            <p:nvPr userDrawn="1"/>
          </p:nvSpPr>
          <p:spPr>
            <a:xfrm>
              <a:off x="5616330" y="2528239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533330" y="3249629"/>
            <a:ext cx="3221341" cy="589127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90583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35536" y="345033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04273" y="5196114"/>
            <a:ext cx="5161321" cy="685796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04273" y="5881911"/>
            <a:ext cx="5161321" cy="173851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451799" y="345033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020536" y="5196114"/>
            <a:ext cx="5161321" cy="685796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020536" y="5881911"/>
            <a:ext cx="5161321" cy="173851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81953" y="345033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50690" y="5196114"/>
            <a:ext cx="5161321" cy="685796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650690" y="5881911"/>
            <a:ext cx="5161321" cy="173851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55706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4336274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638622" y="489425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207359" y="2155372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2207359" y="2920997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127994" y="489425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696731" y="2155372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696731" y="2920997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638622" y="569846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2207359" y="7364416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2207359" y="8130041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27994" y="569846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696731" y="7364416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31" y="8130041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12792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9144000" y="0"/>
            <a:ext cx="0" cy="102854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4336274"/>
            <a:ext cx="16737958" cy="1612865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264510" y="489425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5026" y="2155372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15026" y="2920997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973997" y="489425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542734" y="2155372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542734" y="2920997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264510" y="569846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5026" y="7364416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15026" y="8130041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973997" y="569846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542734" y="7364416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542734" y="8130041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39097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35428" y="449943"/>
            <a:ext cx="8708571" cy="4691970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101598" y="5392515"/>
            <a:ext cx="9144000" cy="3969198"/>
          </a:xfrm>
        </p:spPr>
        <p:txBody>
          <a:bodyPr anchor="t">
            <a:normAutofit/>
          </a:bodyPr>
          <a:lstStyle>
            <a:lvl1pPr algn="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Right Triangle 11"/>
          <p:cNvSpPr/>
          <p:nvPr userDrawn="1"/>
        </p:nvSpPr>
        <p:spPr>
          <a:xfrm rot="13500000">
            <a:off x="9007243" y="4846008"/>
            <a:ext cx="593402" cy="59340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2957757" y="495903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Straight Connector 14"/>
          <p:cNvCxnSpPr>
            <a:stCxn id="12" idx="2"/>
            <a:endCxn id="14" idx="1"/>
          </p:cNvCxnSpPr>
          <p:nvPr userDrawn="1"/>
        </p:nvCxnSpPr>
        <p:spPr>
          <a:xfrm flipV="1">
            <a:off x="9723543" y="5141913"/>
            <a:ext cx="3234214" cy="79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3"/>
          </p:cNvCxnSpPr>
          <p:nvPr userDrawn="1"/>
        </p:nvCxnSpPr>
        <p:spPr>
          <a:xfrm>
            <a:off x="13323517" y="5141913"/>
            <a:ext cx="49644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1663850" y="2404814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243393" y="4010530"/>
            <a:ext cx="5016447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857977" y="5515487"/>
            <a:ext cx="4302083" cy="356988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23844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423938" y="2641600"/>
            <a:ext cx="15440125" cy="235411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3938" y="5297715"/>
            <a:ext cx="15440125" cy="3401786"/>
          </a:xfrm>
        </p:spPr>
        <p:txBody>
          <a:bodyPr numCol="1" spcCol="360000" anchor="t">
            <a:normAutofit/>
          </a:bodyPr>
          <a:lstStyle>
            <a:lvl1pPr marL="0" indent="0" algn="ctr">
              <a:spcBef>
                <a:spcPts val="120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27506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p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>
            <a:endCxn id="6" idx="1"/>
          </p:cNvCxnSpPr>
          <p:nvPr userDrawn="1"/>
        </p:nvCxnSpPr>
        <p:spPr>
          <a:xfrm flipV="1">
            <a:off x="0" y="5141913"/>
            <a:ext cx="4374975" cy="79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4374975" y="495903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61120" y="495903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Straight Connector 9"/>
          <p:cNvCxnSpPr>
            <a:stCxn id="6" idx="3"/>
            <a:endCxn id="9" idx="1"/>
          </p:cNvCxnSpPr>
          <p:nvPr userDrawn="1"/>
        </p:nvCxnSpPr>
        <p:spPr>
          <a:xfrm>
            <a:off x="4740735" y="5141913"/>
            <a:ext cx="42203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9" idx="2"/>
          </p:cNvCxnSpPr>
          <p:nvPr userDrawn="1"/>
        </p:nvCxnSpPr>
        <p:spPr>
          <a:xfrm flipV="1">
            <a:off x="9144000" y="5324793"/>
            <a:ext cx="0" cy="49606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3100068" y="2404814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679611" y="4010530"/>
            <a:ext cx="5016447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4393975" y="5515487"/>
            <a:ext cx="4302083" cy="356988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548934" y="1175656"/>
            <a:ext cx="8710776" cy="5218745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548934" y="3748743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179756" y="5238743"/>
            <a:ext cx="6893219" cy="95389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4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9548934" y="6533030"/>
            <a:ext cx="8263077" cy="2899220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45339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p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9144000" y="1"/>
            <a:ext cx="0" cy="181473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8961120" y="1814732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820186" y="491902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730462" y="2097618"/>
            <a:ext cx="5016447" cy="765624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5345723" y="2948115"/>
            <a:ext cx="3401186" cy="4099800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87086" y="2948115"/>
            <a:ext cx="5155554" cy="1933374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36386" y="4998015"/>
            <a:ext cx="4406254" cy="4349185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8961120" y="4998015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Straight Connector 15"/>
          <p:cNvCxnSpPr>
            <a:stCxn id="15" idx="0"/>
            <a:endCxn id="8" idx="2"/>
          </p:cNvCxnSpPr>
          <p:nvPr userDrawn="1"/>
        </p:nvCxnSpPr>
        <p:spPr>
          <a:xfrm flipV="1">
            <a:off x="9144000" y="2180492"/>
            <a:ext cx="0" cy="28175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9412888" y="3908288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541090" y="5514004"/>
            <a:ext cx="5016447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25" name="Straight Connector 24"/>
          <p:cNvCxnSpPr>
            <a:endCxn id="15" idx="2"/>
          </p:cNvCxnSpPr>
          <p:nvPr userDrawn="1"/>
        </p:nvCxnSpPr>
        <p:spPr>
          <a:xfrm flipV="1">
            <a:off x="9143999" y="5363775"/>
            <a:ext cx="1" cy="49216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3599886" y="6352198"/>
            <a:ext cx="4197611" cy="2784724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33" hasCustomPrompt="1"/>
          </p:nvPr>
        </p:nvSpPr>
        <p:spPr>
          <a:xfrm>
            <a:off x="9541090" y="6358081"/>
            <a:ext cx="3957196" cy="2778841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80701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p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48016" y="187331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2300514" y="1814732"/>
            <a:ext cx="13686971" cy="521062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4661707" y="6548414"/>
            <a:ext cx="8964587" cy="953894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4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cxnSp>
        <p:nvCxnSpPr>
          <p:cNvPr id="7" name="Straight Connector 6"/>
          <p:cNvCxnSpPr>
            <a:stCxn id="5" idx="0"/>
          </p:cNvCxnSpPr>
          <p:nvPr userDrawn="1"/>
        </p:nvCxnSpPr>
        <p:spPr>
          <a:xfrm flipV="1">
            <a:off x="9144000" y="2"/>
            <a:ext cx="0" cy="181473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9477830" y="7634514"/>
            <a:ext cx="7479038" cy="150240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961120" y="7634514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Straight Connector 12"/>
          <p:cNvCxnSpPr>
            <a:endCxn id="12" idx="2"/>
          </p:cNvCxnSpPr>
          <p:nvPr userDrawn="1"/>
        </p:nvCxnSpPr>
        <p:spPr>
          <a:xfrm flipV="1">
            <a:off x="9144000" y="8000274"/>
            <a:ext cx="0" cy="22851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7566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par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>
            <a:stCxn id="15" idx="0"/>
          </p:cNvCxnSpPr>
          <p:nvPr userDrawn="1"/>
        </p:nvCxnSpPr>
        <p:spPr>
          <a:xfrm flipH="1" flipV="1">
            <a:off x="9144000" y="2"/>
            <a:ext cx="1" cy="49379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15" idx="3"/>
          </p:cNvCxnSpPr>
          <p:nvPr userDrawn="1"/>
        </p:nvCxnSpPr>
        <p:spPr>
          <a:xfrm flipH="1">
            <a:off x="9348788" y="5142707"/>
            <a:ext cx="893921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iamond 14"/>
          <p:cNvSpPr/>
          <p:nvPr userDrawn="1"/>
        </p:nvSpPr>
        <p:spPr>
          <a:xfrm>
            <a:off x="8939213" y="4937919"/>
            <a:ext cx="409575" cy="40957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Straight Connector 20"/>
          <p:cNvCxnSpPr>
            <a:endCxn id="15" idx="1"/>
          </p:cNvCxnSpPr>
          <p:nvPr userDrawn="1"/>
        </p:nvCxnSpPr>
        <p:spPr>
          <a:xfrm>
            <a:off x="0" y="5142706"/>
            <a:ext cx="8939213" cy="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4702629" y="4226328"/>
            <a:ext cx="4236584" cy="990033"/>
          </a:xfrm>
        </p:spPr>
        <p:txBody>
          <a:bodyPr numCol="1" spcCol="360000" anchor="ctr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4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9405258" y="4226327"/>
            <a:ext cx="4236584" cy="990033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44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770115" y="5559422"/>
            <a:ext cx="6747769" cy="586351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770115" y="6248120"/>
            <a:ext cx="6747769" cy="2808793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494173" y="5171734"/>
            <a:ext cx="4513256" cy="55982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 i="1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63154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158514" y="449943"/>
            <a:ext cx="8653497" cy="8905072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7" name="Right Triangle 6"/>
          <p:cNvSpPr/>
          <p:nvPr userDrawn="1"/>
        </p:nvSpPr>
        <p:spPr>
          <a:xfrm rot="2700000">
            <a:off x="8693952" y="4846008"/>
            <a:ext cx="593402" cy="59340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Straight Connector 8"/>
          <p:cNvCxnSpPr>
            <a:stCxn id="7" idx="2"/>
          </p:cNvCxnSpPr>
          <p:nvPr userDrawn="1"/>
        </p:nvCxnSpPr>
        <p:spPr>
          <a:xfrm flipH="1" flipV="1">
            <a:off x="3860203" y="5141913"/>
            <a:ext cx="4710851" cy="79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91457" y="5297773"/>
            <a:ext cx="7536543" cy="4057241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>
            <a:endCxn id="7" idx="2"/>
          </p:cNvCxnSpPr>
          <p:nvPr userDrawn="1"/>
        </p:nvCxnSpPr>
        <p:spPr>
          <a:xfrm>
            <a:off x="0" y="5141117"/>
            <a:ext cx="8571054" cy="15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591457" y="688851"/>
            <a:ext cx="9942286" cy="3879195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41305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5896270" y="742349"/>
            <a:ext cx="8403930" cy="844238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>
            <a:off x="591457" y="688851"/>
            <a:ext cx="7701643" cy="3879195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2700000">
            <a:off x="7097712" y="7577130"/>
            <a:ext cx="409575" cy="40957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Diamond 20"/>
          <p:cNvSpPr/>
          <p:nvPr userDrawn="1"/>
        </p:nvSpPr>
        <p:spPr>
          <a:xfrm rot="2700000">
            <a:off x="9650412" y="5026709"/>
            <a:ext cx="409575" cy="40957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Diamond 21"/>
          <p:cNvSpPr/>
          <p:nvPr userDrawn="1"/>
        </p:nvSpPr>
        <p:spPr>
          <a:xfrm rot="2700000">
            <a:off x="12242396" y="2423660"/>
            <a:ext cx="409575" cy="40957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03600" y="7476774"/>
            <a:ext cx="3609285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52143" y="7543104"/>
            <a:ext cx="5084654" cy="167407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5896270" y="4927355"/>
            <a:ext cx="3609285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144813" y="4993685"/>
            <a:ext cx="5084654" cy="167407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45500" y="2323600"/>
            <a:ext cx="3609285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694043" y="2389930"/>
            <a:ext cx="5084654" cy="167407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1" name="Straight Connector 30"/>
          <p:cNvCxnSpPr/>
          <p:nvPr userDrawn="1"/>
        </p:nvCxnSpPr>
        <p:spPr>
          <a:xfrm flipH="1">
            <a:off x="0" y="9184732"/>
            <a:ext cx="58962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H="1">
            <a:off x="14300200" y="742349"/>
            <a:ext cx="39878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4275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9186199" y="3303099"/>
            <a:ext cx="2064368" cy="1640869"/>
            <a:chOff x="9186199" y="2684120"/>
            <a:chExt cx="2064368" cy="1640869"/>
          </a:xfrm>
        </p:grpSpPr>
        <p:sp>
          <p:nvSpPr>
            <p:cNvPr id="27" name="Freeform: Shape 26"/>
            <p:cNvSpPr/>
            <p:nvPr userDrawn="1"/>
          </p:nvSpPr>
          <p:spPr>
            <a:xfrm>
              <a:off x="9186199" y="2684120"/>
              <a:ext cx="2064368" cy="1640869"/>
            </a:xfrm>
            <a:custGeom>
              <a:avLst/>
              <a:gdLst>
                <a:gd name="connsiteX0" fmla="*/ 0 w 2408609"/>
                <a:gd name="connsiteY0" fmla="*/ 0 h 1914490"/>
                <a:gd name="connsiteX1" fmla="*/ 98444 w 2408609"/>
                <a:gd name="connsiteY1" fmla="*/ 2489 h 1914490"/>
                <a:gd name="connsiteX2" fmla="*/ 2330455 w 2408609"/>
                <a:gd name="connsiteY2" fmla="*/ 1264026 h 1914490"/>
                <a:gd name="connsiteX3" fmla="*/ 2408609 w 2408609"/>
                <a:gd name="connsiteY3" fmla="*/ 1392672 h 1914490"/>
                <a:gd name="connsiteX4" fmla="*/ 1504793 w 2408609"/>
                <a:gd name="connsiteY4" fmla="*/ 1914490 h 1914490"/>
                <a:gd name="connsiteX5" fmla="*/ 1464388 w 2408609"/>
                <a:gd name="connsiteY5" fmla="*/ 1847982 h 1914490"/>
                <a:gd name="connsiteX6" fmla="*/ 137396 w 2408609"/>
                <a:gd name="connsiteY6" fmla="*/ 1052618 h 1914490"/>
                <a:gd name="connsiteX7" fmla="*/ 0 w 2408609"/>
                <a:gd name="connsiteY7" fmla="*/ 1045680 h 1914490"/>
                <a:gd name="connsiteX8" fmla="*/ 0 w 2408609"/>
                <a:gd name="connsiteY8" fmla="*/ 0 h 19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8609" h="1914490">
                  <a:moveTo>
                    <a:pt x="0" y="0"/>
                  </a:moveTo>
                  <a:lnTo>
                    <a:pt x="98444" y="2489"/>
                  </a:lnTo>
                  <a:cubicBezTo>
                    <a:pt x="1027802" y="49599"/>
                    <a:pt x="1840516" y="538821"/>
                    <a:pt x="2330455" y="1264026"/>
                  </a:cubicBezTo>
                  <a:lnTo>
                    <a:pt x="2408609" y="1392672"/>
                  </a:lnTo>
                  <a:lnTo>
                    <a:pt x="1504793" y="1914490"/>
                  </a:lnTo>
                  <a:lnTo>
                    <a:pt x="1464388" y="1847982"/>
                  </a:lnTo>
                  <a:cubicBezTo>
                    <a:pt x="1169159" y="1410986"/>
                    <a:pt x="689669" y="1108705"/>
                    <a:pt x="137396" y="1052618"/>
                  </a:cubicBezTo>
                  <a:lnTo>
                    <a:pt x="0" y="104568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 userDrawn="1"/>
          </p:nvSpPr>
          <p:spPr>
            <a:xfrm>
              <a:off x="9772054" y="3068065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01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10519742" y="4568879"/>
            <a:ext cx="1083911" cy="2385613"/>
            <a:chOff x="10519742" y="3949900"/>
            <a:chExt cx="1083911" cy="2385613"/>
          </a:xfrm>
        </p:grpSpPr>
        <p:sp>
          <p:nvSpPr>
            <p:cNvPr id="22" name="Freeform: Shape 21"/>
            <p:cNvSpPr/>
            <p:nvPr userDrawn="1"/>
          </p:nvSpPr>
          <p:spPr>
            <a:xfrm>
              <a:off x="10519742" y="3949900"/>
              <a:ext cx="1083911" cy="2385613"/>
            </a:xfrm>
            <a:custGeom>
              <a:avLst/>
              <a:gdLst>
                <a:gd name="connsiteX0" fmla="*/ 903834 w 1264657"/>
                <a:gd name="connsiteY0" fmla="*/ 0 h 2783422"/>
                <a:gd name="connsiteX1" fmla="*/ 918287 w 1264657"/>
                <a:gd name="connsiteY1" fmla="*/ 23790 h 2783422"/>
                <a:gd name="connsiteX2" fmla="*/ 1264657 w 1264657"/>
                <a:gd name="connsiteY2" fmla="*/ 1391711 h 2783422"/>
                <a:gd name="connsiteX3" fmla="*/ 918287 w 1264657"/>
                <a:gd name="connsiteY3" fmla="*/ 2759632 h 2783422"/>
                <a:gd name="connsiteX4" fmla="*/ 903835 w 1264657"/>
                <a:gd name="connsiteY4" fmla="*/ 2783422 h 2783422"/>
                <a:gd name="connsiteX5" fmla="*/ 1 w 1264657"/>
                <a:gd name="connsiteY5" fmla="*/ 2261593 h 2783422"/>
                <a:gd name="connsiteX6" fmla="*/ 76770 w 1264657"/>
                <a:gd name="connsiteY6" fmla="*/ 2102227 h 2783422"/>
                <a:gd name="connsiteX7" fmla="*/ 220217 w 1264657"/>
                <a:gd name="connsiteY7" fmla="*/ 1391711 h 2783422"/>
                <a:gd name="connsiteX8" fmla="*/ 76770 w 1264657"/>
                <a:gd name="connsiteY8" fmla="*/ 681195 h 2783422"/>
                <a:gd name="connsiteX9" fmla="*/ 0 w 1264657"/>
                <a:gd name="connsiteY9" fmla="*/ 521829 h 2783422"/>
                <a:gd name="connsiteX10" fmla="*/ 903834 w 1264657"/>
                <a:gd name="connsiteY10" fmla="*/ 0 h 278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657" h="2783422">
                  <a:moveTo>
                    <a:pt x="903834" y="0"/>
                  </a:moveTo>
                  <a:lnTo>
                    <a:pt x="918287" y="23790"/>
                  </a:lnTo>
                  <a:cubicBezTo>
                    <a:pt x="1139183" y="430422"/>
                    <a:pt x="1264657" y="896414"/>
                    <a:pt x="1264657" y="1391711"/>
                  </a:cubicBezTo>
                  <a:cubicBezTo>
                    <a:pt x="1264657" y="1887009"/>
                    <a:pt x="1139183" y="2353000"/>
                    <a:pt x="918287" y="2759632"/>
                  </a:cubicBezTo>
                  <a:lnTo>
                    <a:pt x="903835" y="2783422"/>
                  </a:lnTo>
                  <a:lnTo>
                    <a:pt x="1" y="2261593"/>
                  </a:lnTo>
                  <a:lnTo>
                    <a:pt x="76770" y="2102227"/>
                  </a:lnTo>
                  <a:cubicBezTo>
                    <a:pt x="169139" y="1883843"/>
                    <a:pt x="220217" y="1643742"/>
                    <a:pt x="220217" y="1391711"/>
                  </a:cubicBezTo>
                  <a:cubicBezTo>
                    <a:pt x="220217" y="1139680"/>
                    <a:pt x="169139" y="899579"/>
                    <a:pt x="76770" y="681195"/>
                  </a:cubicBezTo>
                  <a:lnTo>
                    <a:pt x="0" y="521829"/>
                  </a:lnTo>
                  <a:lnTo>
                    <a:pt x="903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 userDrawn="1"/>
          </p:nvSpPr>
          <p:spPr>
            <a:xfrm>
              <a:off x="10791080" y="4819540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02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 userDrawn="1"/>
        </p:nvGrpSpPr>
        <p:grpSpPr>
          <a:xfrm>
            <a:off x="9186199" y="6579402"/>
            <a:ext cx="2064368" cy="1640869"/>
            <a:chOff x="9186199" y="5960423"/>
            <a:chExt cx="2064368" cy="1640869"/>
          </a:xfrm>
        </p:grpSpPr>
        <p:sp>
          <p:nvSpPr>
            <p:cNvPr id="19" name="Freeform: Shape 18"/>
            <p:cNvSpPr/>
            <p:nvPr userDrawn="1"/>
          </p:nvSpPr>
          <p:spPr>
            <a:xfrm>
              <a:off x="9186199" y="5960423"/>
              <a:ext cx="2064368" cy="1640869"/>
            </a:xfrm>
            <a:custGeom>
              <a:avLst/>
              <a:gdLst>
                <a:gd name="connsiteX0" fmla="*/ 1504793 w 2408609"/>
                <a:gd name="connsiteY0" fmla="*/ 0 h 1914490"/>
                <a:gd name="connsiteX1" fmla="*/ 2408609 w 2408609"/>
                <a:gd name="connsiteY1" fmla="*/ 521818 h 1914490"/>
                <a:gd name="connsiteX2" fmla="*/ 2330455 w 2408609"/>
                <a:gd name="connsiteY2" fmla="*/ 650464 h 1914490"/>
                <a:gd name="connsiteX3" fmla="*/ 98444 w 2408609"/>
                <a:gd name="connsiteY3" fmla="*/ 1912001 h 1914490"/>
                <a:gd name="connsiteX4" fmla="*/ 0 w 2408609"/>
                <a:gd name="connsiteY4" fmla="*/ 1914490 h 1914490"/>
                <a:gd name="connsiteX5" fmla="*/ 0 w 2408609"/>
                <a:gd name="connsiteY5" fmla="*/ 868810 h 1914490"/>
                <a:gd name="connsiteX6" fmla="*/ 137396 w 2408609"/>
                <a:gd name="connsiteY6" fmla="*/ 861872 h 1914490"/>
                <a:gd name="connsiteX7" fmla="*/ 1464388 w 2408609"/>
                <a:gd name="connsiteY7" fmla="*/ 66508 h 1914490"/>
                <a:gd name="connsiteX8" fmla="*/ 1504793 w 2408609"/>
                <a:gd name="connsiteY8" fmla="*/ 0 h 19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8609" h="1914490">
                  <a:moveTo>
                    <a:pt x="1504793" y="0"/>
                  </a:moveTo>
                  <a:lnTo>
                    <a:pt x="2408609" y="521818"/>
                  </a:lnTo>
                  <a:lnTo>
                    <a:pt x="2330455" y="650464"/>
                  </a:lnTo>
                  <a:cubicBezTo>
                    <a:pt x="1840516" y="1375669"/>
                    <a:pt x="1027802" y="1864892"/>
                    <a:pt x="98444" y="1912001"/>
                  </a:cubicBezTo>
                  <a:lnTo>
                    <a:pt x="0" y="1914490"/>
                  </a:lnTo>
                  <a:lnTo>
                    <a:pt x="0" y="868810"/>
                  </a:lnTo>
                  <a:lnTo>
                    <a:pt x="137396" y="861872"/>
                  </a:lnTo>
                  <a:cubicBezTo>
                    <a:pt x="689669" y="805786"/>
                    <a:pt x="1169159" y="503504"/>
                    <a:pt x="1464388" y="66508"/>
                  </a:cubicBezTo>
                  <a:lnTo>
                    <a:pt x="15047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9778466" y="6520721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03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7037432" y="6579402"/>
            <a:ext cx="2064368" cy="1640869"/>
            <a:chOff x="7037432" y="5960423"/>
            <a:chExt cx="2064368" cy="1640869"/>
          </a:xfrm>
        </p:grpSpPr>
        <p:sp>
          <p:nvSpPr>
            <p:cNvPr id="20" name="Freeform: Shape 19"/>
            <p:cNvSpPr/>
            <p:nvPr userDrawn="1"/>
          </p:nvSpPr>
          <p:spPr>
            <a:xfrm>
              <a:off x="7037432" y="5960423"/>
              <a:ext cx="2064368" cy="1640869"/>
            </a:xfrm>
            <a:custGeom>
              <a:avLst/>
              <a:gdLst>
                <a:gd name="connsiteX0" fmla="*/ 903815 w 2408609"/>
                <a:gd name="connsiteY0" fmla="*/ 0 h 1914490"/>
                <a:gd name="connsiteX1" fmla="*/ 944220 w 2408609"/>
                <a:gd name="connsiteY1" fmla="*/ 66508 h 1914490"/>
                <a:gd name="connsiteX2" fmla="*/ 2271212 w 2408609"/>
                <a:gd name="connsiteY2" fmla="*/ 861872 h 1914490"/>
                <a:gd name="connsiteX3" fmla="*/ 2408609 w 2408609"/>
                <a:gd name="connsiteY3" fmla="*/ 868810 h 1914490"/>
                <a:gd name="connsiteX4" fmla="*/ 2408609 w 2408609"/>
                <a:gd name="connsiteY4" fmla="*/ 1914490 h 1914490"/>
                <a:gd name="connsiteX5" fmla="*/ 2310166 w 2408609"/>
                <a:gd name="connsiteY5" fmla="*/ 1912001 h 1914490"/>
                <a:gd name="connsiteX6" fmla="*/ 78155 w 2408609"/>
                <a:gd name="connsiteY6" fmla="*/ 650464 h 1914490"/>
                <a:gd name="connsiteX7" fmla="*/ 0 w 2408609"/>
                <a:gd name="connsiteY7" fmla="*/ 521817 h 1914490"/>
                <a:gd name="connsiteX8" fmla="*/ 903815 w 2408609"/>
                <a:gd name="connsiteY8" fmla="*/ 0 h 19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8609" h="1914490">
                  <a:moveTo>
                    <a:pt x="903815" y="0"/>
                  </a:moveTo>
                  <a:lnTo>
                    <a:pt x="944220" y="66508"/>
                  </a:lnTo>
                  <a:cubicBezTo>
                    <a:pt x="1239449" y="503504"/>
                    <a:pt x="1718939" y="805786"/>
                    <a:pt x="2271212" y="861872"/>
                  </a:cubicBezTo>
                  <a:lnTo>
                    <a:pt x="2408609" y="868810"/>
                  </a:lnTo>
                  <a:lnTo>
                    <a:pt x="2408609" y="1914490"/>
                  </a:lnTo>
                  <a:lnTo>
                    <a:pt x="2310166" y="1912001"/>
                  </a:lnTo>
                  <a:cubicBezTo>
                    <a:pt x="1380808" y="1864892"/>
                    <a:pt x="568095" y="1375669"/>
                    <a:pt x="78155" y="650464"/>
                  </a:cubicBezTo>
                  <a:lnTo>
                    <a:pt x="0" y="521817"/>
                  </a:lnTo>
                  <a:lnTo>
                    <a:pt x="90381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 userDrawn="1"/>
          </p:nvSpPr>
          <p:spPr>
            <a:xfrm>
              <a:off x="7757747" y="6520721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04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 userDrawn="1"/>
        </p:nvGrpSpPr>
        <p:grpSpPr>
          <a:xfrm>
            <a:off x="6684347" y="4568880"/>
            <a:ext cx="1083909" cy="2385611"/>
            <a:chOff x="6684347" y="3949901"/>
            <a:chExt cx="1083909" cy="2385611"/>
          </a:xfrm>
        </p:grpSpPr>
        <p:sp>
          <p:nvSpPr>
            <p:cNvPr id="21" name="Freeform: Shape 20"/>
            <p:cNvSpPr/>
            <p:nvPr userDrawn="1"/>
          </p:nvSpPr>
          <p:spPr>
            <a:xfrm>
              <a:off x="6684347" y="3949901"/>
              <a:ext cx="1083909" cy="2385611"/>
            </a:xfrm>
            <a:custGeom>
              <a:avLst/>
              <a:gdLst>
                <a:gd name="connsiteX0" fmla="*/ 360823 w 1264655"/>
                <a:gd name="connsiteY0" fmla="*/ 0 h 2783420"/>
                <a:gd name="connsiteX1" fmla="*/ 1264655 w 1264655"/>
                <a:gd name="connsiteY1" fmla="*/ 521828 h 2783420"/>
                <a:gd name="connsiteX2" fmla="*/ 1187885 w 1264655"/>
                <a:gd name="connsiteY2" fmla="*/ 681194 h 2783420"/>
                <a:gd name="connsiteX3" fmla="*/ 1044438 w 1264655"/>
                <a:gd name="connsiteY3" fmla="*/ 1391710 h 2783420"/>
                <a:gd name="connsiteX4" fmla="*/ 1187885 w 1264655"/>
                <a:gd name="connsiteY4" fmla="*/ 2102226 h 2783420"/>
                <a:gd name="connsiteX5" fmla="*/ 1264655 w 1264655"/>
                <a:gd name="connsiteY5" fmla="*/ 2261592 h 2783420"/>
                <a:gd name="connsiteX6" fmla="*/ 360822 w 1264655"/>
                <a:gd name="connsiteY6" fmla="*/ 2783420 h 2783420"/>
                <a:gd name="connsiteX7" fmla="*/ 346370 w 1264655"/>
                <a:gd name="connsiteY7" fmla="*/ 2759631 h 2783420"/>
                <a:gd name="connsiteX8" fmla="*/ 0 w 1264655"/>
                <a:gd name="connsiteY8" fmla="*/ 1391710 h 2783420"/>
                <a:gd name="connsiteX9" fmla="*/ 346370 w 1264655"/>
                <a:gd name="connsiteY9" fmla="*/ 23789 h 2783420"/>
                <a:gd name="connsiteX10" fmla="*/ 360823 w 1264655"/>
                <a:gd name="connsiteY10" fmla="*/ 0 h 2783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655" h="2783420">
                  <a:moveTo>
                    <a:pt x="360823" y="0"/>
                  </a:moveTo>
                  <a:lnTo>
                    <a:pt x="1264655" y="521828"/>
                  </a:lnTo>
                  <a:lnTo>
                    <a:pt x="1187885" y="681194"/>
                  </a:lnTo>
                  <a:cubicBezTo>
                    <a:pt x="1095516" y="899578"/>
                    <a:pt x="1044438" y="1139679"/>
                    <a:pt x="1044438" y="1391710"/>
                  </a:cubicBezTo>
                  <a:cubicBezTo>
                    <a:pt x="1044438" y="1643741"/>
                    <a:pt x="1095516" y="1883842"/>
                    <a:pt x="1187885" y="2102226"/>
                  </a:cubicBezTo>
                  <a:lnTo>
                    <a:pt x="1264655" y="2261592"/>
                  </a:lnTo>
                  <a:lnTo>
                    <a:pt x="360822" y="2783420"/>
                  </a:lnTo>
                  <a:lnTo>
                    <a:pt x="346370" y="2759631"/>
                  </a:lnTo>
                  <a:cubicBezTo>
                    <a:pt x="125475" y="2352999"/>
                    <a:pt x="0" y="1887008"/>
                    <a:pt x="0" y="1391710"/>
                  </a:cubicBezTo>
                  <a:cubicBezTo>
                    <a:pt x="0" y="896413"/>
                    <a:pt x="125475" y="430421"/>
                    <a:pt x="346370" y="23789"/>
                  </a:cubicBezTo>
                  <a:lnTo>
                    <a:pt x="3608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TextBox 45"/>
            <p:cNvSpPr txBox="1"/>
            <p:nvPr userDrawn="1"/>
          </p:nvSpPr>
          <p:spPr>
            <a:xfrm>
              <a:off x="6804493" y="4819540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04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7037433" y="3303099"/>
            <a:ext cx="2064366" cy="1640869"/>
            <a:chOff x="7037433" y="2684120"/>
            <a:chExt cx="2064366" cy="1640869"/>
          </a:xfrm>
        </p:grpSpPr>
        <p:sp>
          <p:nvSpPr>
            <p:cNvPr id="26" name="Freeform: Shape 25"/>
            <p:cNvSpPr/>
            <p:nvPr userDrawn="1"/>
          </p:nvSpPr>
          <p:spPr>
            <a:xfrm>
              <a:off x="7037433" y="2684120"/>
              <a:ext cx="2064366" cy="1640869"/>
            </a:xfrm>
            <a:custGeom>
              <a:avLst/>
              <a:gdLst>
                <a:gd name="connsiteX0" fmla="*/ 2408607 w 2408607"/>
                <a:gd name="connsiteY0" fmla="*/ 0 h 1914490"/>
                <a:gd name="connsiteX1" fmla="*/ 2408607 w 2408607"/>
                <a:gd name="connsiteY1" fmla="*/ 1045680 h 1914490"/>
                <a:gd name="connsiteX2" fmla="*/ 2271211 w 2408607"/>
                <a:gd name="connsiteY2" fmla="*/ 1052618 h 1914490"/>
                <a:gd name="connsiteX3" fmla="*/ 944219 w 2408607"/>
                <a:gd name="connsiteY3" fmla="*/ 1847982 h 1914490"/>
                <a:gd name="connsiteX4" fmla="*/ 903814 w 2408607"/>
                <a:gd name="connsiteY4" fmla="*/ 1914490 h 1914490"/>
                <a:gd name="connsiteX5" fmla="*/ 0 w 2408607"/>
                <a:gd name="connsiteY5" fmla="*/ 1392673 h 1914490"/>
                <a:gd name="connsiteX6" fmla="*/ 78154 w 2408607"/>
                <a:gd name="connsiteY6" fmla="*/ 1264026 h 1914490"/>
                <a:gd name="connsiteX7" fmla="*/ 2310165 w 2408607"/>
                <a:gd name="connsiteY7" fmla="*/ 2489 h 1914490"/>
                <a:gd name="connsiteX8" fmla="*/ 2408607 w 2408607"/>
                <a:gd name="connsiteY8" fmla="*/ 0 h 19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8607" h="1914490">
                  <a:moveTo>
                    <a:pt x="2408607" y="0"/>
                  </a:moveTo>
                  <a:lnTo>
                    <a:pt x="2408607" y="1045680"/>
                  </a:lnTo>
                  <a:lnTo>
                    <a:pt x="2271211" y="1052618"/>
                  </a:lnTo>
                  <a:cubicBezTo>
                    <a:pt x="1718938" y="1108705"/>
                    <a:pt x="1239448" y="1410986"/>
                    <a:pt x="944219" y="1847982"/>
                  </a:cubicBezTo>
                  <a:lnTo>
                    <a:pt x="903814" y="1914490"/>
                  </a:lnTo>
                  <a:lnTo>
                    <a:pt x="0" y="1392673"/>
                  </a:lnTo>
                  <a:lnTo>
                    <a:pt x="78154" y="1264026"/>
                  </a:lnTo>
                  <a:cubicBezTo>
                    <a:pt x="568094" y="538821"/>
                    <a:pt x="1380807" y="49599"/>
                    <a:pt x="2310165" y="2489"/>
                  </a:cubicBezTo>
                  <a:lnTo>
                    <a:pt x="24086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 userDrawn="1"/>
          </p:nvSpPr>
          <p:spPr>
            <a:xfrm>
              <a:off x="7751335" y="3068065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06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422743" y="2851569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22743" y="3374089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67513" y="5185701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67513" y="5708221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422743" y="7519833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22743" y="8042353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57318" y="2866076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457318" y="3388596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97209" y="5200208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97209" y="5722728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457318" y="7534340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457318" y="8056860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70" name="Straight Connector 69"/>
          <p:cNvCxnSpPr>
            <a:stCxn id="42" idx="0"/>
            <a:endCxn id="57" idx="1"/>
          </p:cNvCxnSpPr>
          <p:nvPr userDrawn="1"/>
        </p:nvCxnSpPr>
        <p:spPr>
          <a:xfrm rot="5400000" flipH="1" flipV="1">
            <a:off x="10489928" y="2754230"/>
            <a:ext cx="566961" cy="12986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69"/>
          <p:cNvCxnSpPr>
            <a:stCxn id="43" idx="3"/>
            <a:endCxn id="59" idx="1"/>
          </p:cNvCxnSpPr>
          <p:nvPr userDrawn="1"/>
        </p:nvCxnSpPr>
        <p:spPr>
          <a:xfrm flipV="1">
            <a:off x="11482295" y="5454215"/>
            <a:ext cx="585218" cy="307470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69"/>
          <p:cNvCxnSpPr>
            <a:endCxn id="61" idx="1"/>
          </p:cNvCxnSpPr>
          <p:nvPr userDrawn="1"/>
        </p:nvCxnSpPr>
        <p:spPr>
          <a:xfrm flipV="1">
            <a:off x="10124075" y="7788347"/>
            <a:ext cx="1298668" cy="1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69"/>
          <p:cNvCxnSpPr>
            <a:stCxn id="63" idx="3"/>
            <a:endCxn id="47" idx="0"/>
          </p:cNvCxnSpPr>
          <p:nvPr userDrawn="1"/>
        </p:nvCxnSpPr>
        <p:spPr>
          <a:xfrm>
            <a:off x="6803264" y="3134590"/>
            <a:ext cx="1300091" cy="552454"/>
          </a:xfrm>
          <a:prstGeom prst="bentConnector2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69"/>
          <p:cNvCxnSpPr>
            <a:stCxn id="67" idx="3"/>
          </p:cNvCxnSpPr>
          <p:nvPr userDrawn="1"/>
        </p:nvCxnSpPr>
        <p:spPr>
          <a:xfrm flipV="1">
            <a:off x="6803264" y="7786031"/>
            <a:ext cx="1300091" cy="168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69"/>
          <p:cNvCxnSpPr>
            <a:stCxn id="65" idx="3"/>
            <a:endCxn id="46" idx="1"/>
          </p:cNvCxnSpPr>
          <p:nvPr userDrawn="1"/>
        </p:nvCxnSpPr>
        <p:spPr>
          <a:xfrm>
            <a:off x="6143155" y="5468722"/>
            <a:ext cx="661338" cy="29296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2739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9174414" y="3239873"/>
            <a:ext cx="2492554" cy="2704071"/>
            <a:chOff x="9261873" y="2748729"/>
            <a:chExt cx="2492554" cy="2704071"/>
          </a:xfrm>
        </p:grpSpPr>
        <p:sp>
          <p:nvSpPr>
            <p:cNvPr id="18" name="Freeform: Shape 17"/>
            <p:cNvSpPr/>
            <p:nvPr userDrawn="1"/>
          </p:nvSpPr>
          <p:spPr>
            <a:xfrm rot="5400000">
              <a:off x="9156114" y="2854488"/>
              <a:ext cx="2704071" cy="2492554"/>
            </a:xfrm>
            <a:custGeom>
              <a:avLst/>
              <a:gdLst>
                <a:gd name="connsiteX0" fmla="*/ 2503 w 2704071"/>
                <a:gd name="connsiteY0" fmla="*/ 2490052 h 2492554"/>
                <a:gd name="connsiteX1" fmla="*/ 13712 w 2704071"/>
                <a:gd name="connsiteY1" fmla="*/ 2253308 h 2492554"/>
                <a:gd name="connsiteX2" fmla="*/ 2241225 w 2704071"/>
                <a:gd name="connsiteY2" fmla="*/ 11610 h 2492554"/>
                <a:gd name="connsiteX3" fmla="*/ 2471163 w 2704071"/>
                <a:gd name="connsiteY3" fmla="*/ 0 h 2492554"/>
                <a:gd name="connsiteX4" fmla="*/ 2704071 w 2704071"/>
                <a:gd name="connsiteY4" fmla="*/ 232908 h 2492554"/>
                <a:gd name="connsiteX5" fmla="*/ 2471163 w 2704071"/>
                <a:gd name="connsiteY5" fmla="*/ 465816 h 2492554"/>
                <a:gd name="connsiteX6" fmla="*/ 2471163 w 2704071"/>
                <a:gd name="connsiteY6" fmla="*/ 463650 h 2492554"/>
                <a:gd name="connsiteX7" fmla="*/ 2288630 w 2704071"/>
                <a:gd name="connsiteY7" fmla="*/ 472868 h 2492554"/>
                <a:gd name="connsiteX8" fmla="*/ 466035 w 2704071"/>
                <a:gd name="connsiteY8" fmla="*/ 2492553 h 2492554"/>
                <a:gd name="connsiteX9" fmla="*/ 465815 w 2704071"/>
                <a:gd name="connsiteY9" fmla="*/ 2492553 h 2492554"/>
                <a:gd name="connsiteX10" fmla="*/ 232908 w 2704071"/>
                <a:gd name="connsiteY10" fmla="*/ 2259646 h 2492554"/>
                <a:gd name="connsiteX11" fmla="*/ 0 w 2704071"/>
                <a:gd name="connsiteY11" fmla="*/ 2492554 h 2492554"/>
                <a:gd name="connsiteX12" fmla="*/ 2503 w 2704071"/>
                <a:gd name="connsiteY12" fmla="*/ 2490052 h 2492554"/>
                <a:gd name="connsiteX13" fmla="*/ 2384 w 2704071"/>
                <a:gd name="connsiteY13" fmla="*/ 2492553 h 2492554"/>
                <a:gd name="connsiteX14" fmla="*/ 465815 w 2704071"/>
                <a:gd name="connsiteY14" fmla="*/ 2492553 h 2492554"/>
                <a:gd name="connsiteX15" fmla="*/ 465816 w 2704071"/>
                <a:gd name="connsiteY15" fmla="*/ 2492554 h 249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4071" h="2492554">
                  <a:moveTo>
                    <a:pt x="2503" y="2490052"/>
                  </a:moveTo>
                  <a:lnTo>
                    <a:pt x="13712" y="2253308"/>
                  </a:lnTo>
                  <a:cubicBezTo>
                    <a:pt x="126128" y="1072233"/>
                    <a:pt x="1062297" y="131336"/>
                    <a:pt x="2241225" y="11610"/>
                  </a:cubicBezTo>
                  <a:lnTo>
                    <a:pt x="2471163" y="0"/>
                  </a:lnTo>
                  <a:lnTo>
                    <a:pt x="2704071" y="232908"/>
                  </a:lnTo>
                  <a:lnTo>
                    <a:pt x="2471163" y="465816"/>
                  </a:lnTo>
                  <a:lnTo>
                    <a:pt x="2471163" y="463650"/>
                  </a:lnTo>
                  <a:lnTo>
                    <a:pt x="2288630" y="472868"/>
                  </a:lnTo>
                  <a:cubicBezTo>
                    <a:pt x="1264906" y="576832"/>
                    <a:pt x="466035" y="1441400"/>
                    <a:pt x="466035" y="2492553"/>
                  </a:cubicBezTo>
                  <a:lnTo>
                    <a:pt x="465815" y="2492553"/>
                  </a:lnTo>
                  <a:lnTo>
                    <a:pt x="232908" y="2259646"/>
                  </a:lnTo>
                  <a:close/>
                  <a:moveTo>
                    <a:pt x="0" y="2492554"/>
                  </a:moveTo>
                  <a:lnTo>
                    <a:pt x="2503" y="2490052"/>
                  </a:lnTo>
                  <a:lnTo>
                    <a:pt x="2384" y="2492553"/>
                  </a:lnTo>
                  <a:lnTo>
                    <a:pt x="465815" y="2492553"/>
                  </a:lnTo>
                  <a:lnTo>
                    <a:pt x="465816" y="249255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10607494" y="3428825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01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8961453" y="5775765"/>
            <a:ext cx="2704071" cy="2492554"/>
            <a:chOff x="9058438" y="5277001"/>
            <a:chExt cx="2704071" cy="2492554"/>
          </a:xfrm>
        </p:grpSpPr>
        <p:sp>
          <p:nvSpPr>
            <p:cNvPr id="19" name="Freeform: Shape 18"/>
            <p:cNvSpPr/>
            <p:nvPr userDrawn="1"/>
          </p:nvSpPr>
          <p:spPr>
            <a:xfrm rot="10800000">
              <a:off x="9058438" y="5277001"/>
              <a:ext cx="2704071" cy="2492554"/>
            </a:xfrm>
            <a:custGeom>
              <a:avLst/>
              <a:gdLst>
                <a:gd name="connsiteX0" fmla="*/ 2503 w 2704071"/>
                <a:gd name="connsiteY0" fmla="*/ 2490052 h 2492554"/>
                <a:gd name="connsiteX1" fmla="*/ 13712 w 2704071"/>
                <a:gd name="connsiteY1" fmla="*/ 2253308 h 2492554"/>
                <a:gd name="connsiteX2" fmla="*/ 2241225 w 2704071"/>
                <a:gd name="connsiteY2" fmla="*/ 11610 h 2492554"/>
                <a:gd name="connsiteX3" fmla="*/ 2471163 w 2704071"/>
                <a:gd name="connsiteY3" fmla="*/ 0 h 2492554"/>
                <a:gd name="connsiteX4" fmla="*/ 2704071 w 2704071"/>
                <a:gd name="connsiteY4" fmla="*/ 232908 h 2492554"/>
                <a:gd name="connsiteX5" fmla="*/ 2471163 w 2704071"/>
                <a:gd name="connsiteY5" fmla="*/ 465816 h 2492554"/>
                <a:gd name="connsiteX6" fmla="*/ 2471163 w 2704071"/>
                <a:gd name="connsiteY6" fmla="*/ 463650 h 2492554"/>
                <a:gd name="connsiteX7" fmla="*/ 2288630 w 2704071"/>
                <a:gd name="connsiteY7" fmla="*/ 472868 h 2492554"/>
                <a:gd name="connsiteX8" fmla="*/ 466035 w 2704071"/>
                <a:gd name="connsiteY8" fmla="*/ 2492553 h 2492554"/>
                <a:gd name="connsiteX9" fmla="*/ 465815 w 2704071"/>
                <a:gd name="connsiteY9" fmla="*/ 2492553 h 2492554"/>
                <a:gd name="connsiteX10" fmla="*/ 232908 w 2704071"/>
                <a:gd name="connsiteY10" fmla="*/ 2259646 h 2492554"/>
                <a:gd name="connsiteX11" fmla="*/ 0 w 2704071"/>
                <a:gd name="connsiteY11" fmla="*/ 2492554 h 2492554"/>
                <a:gd name="connsiteX12" fmla="*/ 2503 w 2704071"/>
                <a:gd name="connsiteY12" fmla="*/ 2490052 h 2492554"/>
                <a:gd name="connsiteX13" fmla="*/ 2384 w 2704071"/>
                <a:gd name="connsiteY13" fmla="*/ 2492553 h 2492554"/>
                <a:gd name="connsiteX14" fmla="*/ 465815 w 2704071"/>
                <a:gd name="connsiteY14" fmla="*/ 2492553 h 2492554"/>
                <a:gd name="connsiteX15" fmla="*/ 465816 w 2704071"/>
                <a:gd name="connsiteY15" fmla="*/ 2492554 h 249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4071" h="2492554">
                  <a:moveTo>
                    <a:pt x="2503" y="2490052"/>
                  </a:moveTo>
                  <a:lnTo>
                    <a:pt x="13712" y="2253308"/>
                  </a:lnTo>
                  <a:cubicBezTo>
                    <a:pt x="126128" y="1072233"/>
                    <a:pt x="1062297" y="131336"/>
                    <a:pt x="2241225" y="11610"/>
                  </a:cubicBezTo>
                  <a:lnTo>
                    <a:pt x="2471163" y="0"/>
                  </a:lnTo>
                  <a:lnTo>
                    <a:pt x="2704071" y="232908"/>
                  </a:lnTo>
                  <a:lnTo>
                    <a:pt x="2471163" y="465816"/>
                  </a:lnTo>
                  <a:lnTo>
                    <a:pt x="2471163" y="463650"/>
                  </a:lnTo>
                  <a:lnTo>
                    <a:pt x="2288630" y="472868"/>
                  </a:lnTo>
                  <a:cubicBezTo>
                    <a:pt x="1264906" y="576832"/>
                    <a:pt x="466035" y="1441400"/>
                    <a:pt x="466035" y="2492553"/>
                  </a:cubicBezTo>
                  <a:lnTo>
                    <a:pt x="465815" y="2492553"/>
                  </a:lnTo>
                  <a:lnTo>
                    <a:pt x="232908" y="2259646"/>
                  </a:lnTo>
                  <a:close/>
                  <a:moveTo>
                    <a:pt x="0" y="2492554"/>
                  </a:moveTo>
                  <a:lnTo>
                    <a:pt x="2503" y="2490052"/>
                  </a:lnTo>
                  <a:lnTo>
                    <a:pt x="2384" y="2492553"/>
                  </a:lnTo>
                  <a:lnTo>
                    <a:pt x="465815" y="2492553"/>
                  </a:lnTo>
                  <a:lnTo>
                    <a:pt x="465816" y="24925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10607494" y="6523277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02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6638852" y="5564249"/>
            <a:ext cx="2492554" cy="2704071"/>
            <a:chOff x="6735837" y="5065485"/>
            <a:chExt cx="2492554" cy="2704071"/>
          </a:xfrm>
        </p:grpSpPr>
        <p:sp>
          <p:nvSpPr>
            <p:cNvPr id="20" name="Freeform: Shape 19"/>
            <p:cNvSpPr/>
            <p:nvPr userDrawn="1"/>
          </p:nvSpPr>
          <p:spPr>
            <a:xfrm rot="16200000">
              <a:off x="6630078" y="5171244"/>
              <a:ext cx="2704071" cy="2492554"/>
            </a:xfrm>
            <a:custGeom>
              <a:avLst/>
              <a:gdLst>
                <a:gd name="connsiteX0" fmla="*/ 2503 w 2704071"/>
                <a:gd name="connsiteY0" fmla="*/ 2490052 h 2492554"/>
                <a:gd name="connsiteX1" fmla="*/ 13712 w 2704071"/>
                <a:gd name="connsiteY1" fmla="*/ 2253308 h 2492554"/>
                <a:gd name="connsiteX2" fmla="*/ 2241225 w 2704071"/>
                <a:gd name="connsiteY2" fmla="*/ 11610 h 2492554"/>
                <a:gd name="connsiteX3" fmla="*/ 2471163 w 2704071"/>
                <a:gd name="connsiteY3" fmla="*/ 0 h 2492554"/>
                <a:gd name="connsiteX4" fmla="*/ 2704071 w 2704071"/>
                <a:gd name="connsiteY4" fmla="*/ 232908 h 2492554"/>
                <a:gd name="connsiteX5" fmla="*/ 2471163 w 2704071"/>
                <a:gd name="connsiteY5" fmla="*/ 465816 h 2492554"/>
                <a:gd name="connsiteX6" fmla="*/ 2471163 w 2704071"/>
                <a:gd name="connsiteY6" fmla="*/ 463650 h 2492554"/>
                <a:gd name="connsiteX7" fmla="*/ 2288630 w 2704071"/>
                <a:gd name="connsiteY7" fmla="*/ 472868 h 2492554"/>
                <a:gd name="connsiteX8" fmla="*/ 466035 w 2704071"/>
                <a:gd name="connsiteY8" fmla="*/ 2492553 h 2492554"/>
                <a:gd name="connsiteX9" fmla="*/ 465815 w 2704071"/>
                <a:gd name="connsiteY9" fmla="*/ 2492553 h 2492554"/>
                <a:gd name="connsiteX10" fmla="*/ 232908 w 2704071"/>
                <a:gd name="connsiteY10" fmla="*/ 2259646 h 2492554"/>
                <a:gd name="connsiteX11" fmla="*/ 0 w 2704071"/>
                <a:gd name="connsiteY11" fmla="*/ 2492554 h 2492554"/>
                <a:gd name="connsiteX12" fmla="*/ 2503 w 2704071"/>
                <a:gd name="connsiteY12" fmla="*/ 2490052 h 2492554"/>
                <a:gd name="connsiteX13" fmla="*/ 2384 w 2704071"/>
                <a:gd name="connsiteY13" fmla="*/ 2492553 h 2492554"/>
                <a:gd name="connsiteX14" fmla="*/ 465815 w 2704071"/>
                <a:gd name="connsiteY14" fmla="*/ 2492553 h 2492554"/>
                <a:gd name="connsiteX15" fmla="*/ 465816 w 2704071"/>
                <a:gd name="connsiteY15" fmla="*/ 2492554 h 249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4071" h="2492554">
                  <a:moveTo>
                    <a:pt x="2503" y="2490052"/>
                  </a:moveTo>
                  <a:lnTo>
                    <a:pt x="13712" y="2253308"/>
                  </a:lnTo>
                  <a:cubicBezTo>
                    <a:pt x="126128" y="1072233"/>
                    <a:pt x="1062297" y="131336"/>
                    <a:pt x="2241225" y="11610"/>
                  </a:cubicBezTo>
                  <a:lnTo>
                    <a:pt x="2471163" y="0"/>
                  </a:lnTo>
                  <a:lnTo>
                    <a:pt x="2704071" y="232908"/>
                  </a:lnTo>
                  <a:lnTo>
                    <a:pt x="2471163" y="465816"/>
                  </a:lnTo>
                  <a:lnTo>
                    <a:pt x="2471163" y="463650"/>
                  </a:lnTo>
                  <a:lnTo>
                    <a:pt x="2288630" y="472868"/>
                  </a:lnTo>
                  <a:cubicBezTo>
                    <a:pt x="1264906" y="576832"/>
                    <a:pt x="466035" y="1441400"/>
                    <a:pt x="466035" y="2492553"/>
                  </a:cubicBezTo>
                  <a:lnTo>
                    <a:pt x="465815" y="2492553"/>
                  </a:lnTo>
                  <a:lnTo>
                    <a:pt x="232908" y="2259646"/>
                  </a:lnTo>
                  <a:close/>
                  <a:moveTo>
                    <a:pt x="0" y="2492554"/>
                  </a:moveTo>
                  <a:lnTo>
                    <a:pt x="2503" y="2490052"/>
                  </a:lnTo>
                  <a:lnTo>
                    <a:pt x="2384" y="2492553"/>
                  </a:lnTo>
                  <a:lnTo>
                    <a:pt x="465815" y="2492553"/>
                  </a:lnTo>
                  <a:lnTo>
                    <a:pt x="465816" y="2492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TextBox 23"/>
            <p:cNvSpPr txBox="1"/>
            <p:nvPr userDrawn="1"/>
          </p:nvSpPr>
          <p:spPr>
            <a:xfrm>
              <a:off x="7245394" y="6523278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03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6638851" y="3245110"/>
            <a:ext cx="2704071" cy="2492554"/>
            <a:chOff x="6735836" y="2746346"/>
            <a:chExt cx="2704071" cy="2492554"/>
          </a:xfrm>
        </p:grpSpPr>
        <p:sp>
          <p:nvSpPr>
            <p:cNvPr id="21" name="Freeform: Shape 20"/>
            <p:cNvSpPr/>
            <p:nvPr userDrawn="1"/>
          </p:nvSpPr>
          <p:spPr>
            <a:xfrm>
              <a:off x="6735836" y="2746346"/>
              <a:ext cx="2704071" cy="2492554"/>
            </a:xfrm>
            <a:custGeom>
              <a:avLst/>
              <a:gdLst>
                <a:gd name="connsiteX0" fmla="*/ 2503 w 2704071"/>
                <a:gd name="connsiteY0" fmla="*/ 2490052 h 2492554"/>
                <a:gd name="connsiteX1" fmla="*/ 13712 w 2704071"/>
                <a:gd name="connsiteY1" fmla="*/ 2253308 h 2492554"/>
                <a:gd name="connsiteX2" fmla="*/ 2241225 w 2704071"/>
                <a:gd name="connsiteY2" fmla="*/ 11610 h 2492554"/>
                <a:gd name="connsiteX3" fmla="*/ 2471163 w 2704071"/>
                <a:gd name="connsiteY3" fmla="*/ 0 h 2492554"/>
                <a:gd name="connsiteX4" fmla="*/ 2704071 w 2704071"/>
                <a:gd name="connsiteY4" fmla="*/ 232908 h 2492554"/>
                <a:gd name="connsiteX5" fmla="*/ 2471163 w 2704071"/>
                <a:gd name="connsiteY5" fmla="*/ 465816 h 2492554"/>
                <a:gd name="connsiteX6" fmla="*/ 2471163 w 2704071"/>
                <a:gd name="connsiteY6" fmla="*/ 463650 h 2492554"/>
                <a:gd name="connsiteX7" fmla="*/ 2288630 w 2704071"/>
                <a:gd name="connsiteY7" fmla="*/ 472868 h 2492554"/>
                <a:gd name="connsiteX8" fmla="*/ 466035 w 2704071"/>
                <a:gd name="connsiteY8" fmla="*/ 2492553 h 2492554"/>
                <a:gd name="connsiteX9" fmla="*/ 465815 w 2704071"/>
                <a:gd name="connsiteY9" fmla="*/ 2492553 h 2492554"/>
                <a:gd name="connsiteX10" fmla="*/ 232908 w 2704071"/>
                <a:gd name="connsiteY10" fmla="*/ 2259646 h 2492554"/>
                <a:gd name="connsiteX11" fmla="*/ 0 w 2704071"/>
                <a:gd name="connsiteY11" fmla="*/ 2492554 h 2492554"/>
                <a:gd name="connsiteX12" fmla="*/ 2503 w 2704071"/>
                <a:gd name="connsiteY12" fmla="*/ 2490052 h 2492554"/>
                <a:gd name="connsiteX13" fmla="*/ 2384 w 2704071"/>
                <a:gd name="connsiteY13" fmla="*/ 2492553 h 2492554"/>
                <a:gd name="connsiteX14" fmla="*/ 465815 w 2704071"/>
                <a:gd name="connsiteY14" fmla="*/ 2492553 h 2492554"/>
                <a:gd name="connsiteX15" fmla="*/ 465816 w 2704071"/>
                <a:gd name="connsiteY15" fmla="*/ 2492554 h 249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4071" h="2492554">
                  <a:moveTo>
                    <a:pt x="2503" y="2490052"/>
                  </a:moveTo>
                  <a:lnTo>
                    <a:pt x="13712" y="2253308"/>
                  </a:lnTo>
                  <a:cubicBezTo>
                    <a:pt x="126128" y="1072233"/>
                    <a:pt x="1062297" y="131336"/>
                    <a:pt x="2241225" y="11610"/>
                  </a:cubicBezTo>
                  <a:lnTo>
                    <a:pt x="2471163" y="0"/>
                  </a:lnTo>
                  <a:lnTo>
                    <a:pt x="2704071" y="232908"/>
                  </a:lnTo>
                  <a:lnTo>
                    <a:pt x="2471163" y="465816"/>
                  </a:lnTo>
                  <a:lnTo>
                    <a:pt x="2471163" y="463650"/>
                  </a:lnTo>
                  <a:lnTo>
                    <a:pt x="2288630" y="472868"/>
                  </a:lnTo>
                  <a:cubicBezTo>
                    <a:pt x="1264906" y="576832"/>
                    <a:pt x="466035" y="1441400"/>
                    <a:pt x="466035" y="2492553"/>
                  </a:cubicBezTo>
                  <a:lnTo>
                    <a:pt x="465815" y="2492553"/>
                  </a:lnTo>
                  <a:lnTo>
                    <a:pt x="232908" y="2259646"/>
                  </a:lnTo>
                  <a:close/>
                  <a:moveTo>
                    <a:pt x="0" y="2492554"/>
                  </a:moveTo>
                  <a:lnTo>
                    <a:pt x="2503" y="2490052"/>
                  </a:lnTo>
                  <a:lnTo>
                    <a:pt x="2384" y="2492553"/>
                  </a:lnTo>
                  <a:lnTo>
                    <a:pt x="465815" y="2492553"/>
                  </a:lnTo>
                  <a:lnTo>
                    <a:pt x="465816" y="249255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7245393" y="3428824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04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52224" y="3078831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52224" y="3601351"/>
            <a:ext cx="5345946" cy="167688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52224" y="6535230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52224" y="7057750"/>
            <a:ext cx="5345946" cy="167688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7639" y="3078831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97639" y="3601351"/>
            <a:ext cx="5345946" cy="167688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97639" y="6535230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97639" y="7057750"/>
            <a:ext cx="5345946" cy="167688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8" name="Straight Connector 69"/>
          <p:cNvCxnSpPr>
            <a:stCxn id="22" idx="0"/>
            <a:endCxn id="30" idx="1"/>
          </p:cNvCxnSpPr>
          <p:nvPr userDrawn="1"/>
        </p:nvCxnSpPr>
        <p:spPr>
          <a:xfrm rot="5400000" flipH="1" flipV="1">
            <a:off x="11175827" y="3043573"/>
            <a:ext cx="572624" cy="11801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69"/>
          <p:cNvCxnSpPr>
            <a:stCxn id="23" idx="3"/>
            <a:endCxn id="32" idx="1"/>
          </p:cNvCxnSpPr>
          <p:nvPr userDrawn="1"/>
        </p:nvCxnSpPr>
        <p:spPr>
          <a:xfrm flipV="1">
            <a:off x="11201724" y="6803744"/>
            <a:ext cx="850500" cy="54146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69"/>
          <p:cNvCxnSpPr>
            <a:stCxn id="34" idx="3"/>
            <a:endCxn id="25" idx="0"/>
          </p:cNvCxnSpPr>
          <p:nvPr userDrawn="1"/>
        </p:nvCxnSpPr>
        <p:spPr>
          <a:xfrm>
            <a:off x="6243585" y="3347345"/>
            <a:ext cx="1250431" cy="58024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69"/>
          <p:cNvCxnSpPr>
            <a:stCxn id="36" idx="3"/>
            <a:endCxn id="24" idx="1"/>
          </p:cNvCxnSpPr>
          <p:nvPr userDrawn="1"/>
        </p:nvCxnSpPr>
        <p:spPr>
          <a:xfrm>
            <a:off x="6243585" y="6803744"/>
            <a:ext cx="904824" cy="541464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339358" y="5357594"/>
            <a:ext cx="3609285" cy="586351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07042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7" name="グループ化 4"/>
          <p:cNvGrpSpPr/>
          <p:nvPr userDrawn="1"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48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9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0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51" name="グループ化 5"/>
          <p:cNvGrpSpPr/>
          <p:nvPr userDrawn="1"/>
        </p:nvGrpSpPr>
        <p:grpSpPr>
          <a:xfrm>
            <a:off x="487876" y="4364335"/>
            <a:ext cx="17798537" cy="1332290"/>
            <a:chOff x="487876" y="4364335"/>
            <a:chExt cx="17798537" cy="1332290"/>
          </a:xfrm>
        </p:grpSpPr>
        <p:sp>
          <p:nvSpPr>
            <p:cNvPr id="52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3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4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55" name="グループ化 36"/>
          <p:cNvGrpSpPr/>
          <p:nvPr userDrawn="1"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  <a:solidFill>
            <a:schemeClr val="accent4"/>
          </a:solidFill>
        </p:grpSpPr>
        <p:sp>
          <p:nvSpPr>
            <p:cNvPr id="56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7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8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59" name="グループ化 35"/>
          <p:cNvGrpSpPr/>
          <p:nvPr userDrawn="1"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6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1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2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63" name="タイトル 1"/>
          <p:cNvSpPr>
            <a:spLocks noGrp="1"/>
          </p:cNvSpPr>
          <p:nvPr>
            <p:ph type="title" hasCustomPrompt="1"/>
          </p:nvPr>
        </p:nvSpPr>
        <p:spPr>
          <a:xfrm>
            <a:off x="900545" y="531190"/>
            <a:ext cx="7317336" cy="4548124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00545" y="6289803"/>
            <a:ext cx="7317336" cy="2696893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784668" y="3197152"/>
            <a:ext cx="7027343" cy="851314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784668" y="4603322"/>
            <a:ext cx="7027343" cy="851314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784668" y="5992229"/>
            <a:ext cx="7027343" cy="851314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784667" y="7367235"/>
            <a:ext cx="7027343" cy="851314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60409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19100" y="-1809750"/>
            <a:ext cx="8550739" cy="1548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</a:t>
            </a:r>
            <a:endParaRPr kumimoji="1" lang="ja-JP" altLang="en-US" sz="1000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144000" y="565761"/>
            <a:ext cx="8534400" cy="536506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44000" y="6057574"/>
            <a:ext cx="8534400" cy="3100940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07570" y="2017486"/>
            <a:ext cx="10077098" cy="4218144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85863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98286" y="928914"/>
            <a:ext cx="8069943" cy="6139543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274629" y="928914"/>
            <a:ext cx="8273142" cy="8244115"/>
          </a:xfrm>
        </p:spPr>
        <p:txBody>
          <a:bodyPr numCol="1" spcCol="360000" anchor="ctr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8286" y="7068457"/>
            <a:ext cx="8069942" cy="2104571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3266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0662640" y="-1809750"/>
            <a:ext cx="7992894" cy="1548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</a:t>
            </a:r>
            <a:endParaRPr kumimoji="1" lang="ja-JP" altLang="en-US" sz="1000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565761"/>
            <a:ext cx="8534400" cy="536506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6057574"/>
            <a:ext cx="8534400" cy="3100940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6995877" y="2017486"/>
            <a:ext cx="10077098" cy="4218144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66796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51543" y="1499621"/>
            <a:ext cx="7358743" cy="728617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080872" y="1645273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34389" y="1275513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3672" y="1236830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8080872" y="3225194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1634389" y="2855434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33672" y="2816751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080872" y="4805115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634389" y="4435355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33672" y="4396672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080872" y="6385036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634389" y="6015276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1433672" y="5976593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080872" y="7964958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1634389" y="7595198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11433672" y="7556515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918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and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32014" y="-474435"/>
            <a:ext cx="969207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PROS</a:t>
            </a:r>
            <a:endParaRPr kumimoji="1" lang="ja-JP" altLang="en-US" sz="300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886699" y="5472637"/>
            <a:ext cx="1012969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00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CONS</a:t>
            </a:r>
            <a:endParaRPr kumimoji="1" lang="ja-JP" altLang="en-US" sz="300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0" y="1479020"/>
            <a:ext cx="18288000" cy="674914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26046" y="1806763"/>
            <a:ext cx="7321268" cy="2651465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490743" y="5219927"/>
            <a:ext cx="7321268" cy="2651465"/>
          </a:xfrm>
        </p:spPr>
        <p:txBody>
          <a:bodyPr numCol="1" spcCol="360000" anchor="b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3884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196113" y="0"/>
            <a:ext cx="0" cy="102854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660069" y="2537509"/>
            <a:ext cx="7072087" cy="5210394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977745" y="2537509"/>
            <a:ext cx="8612593" cy="2657945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8977744" y="4946074"/>
            <a:ext cx="8612593" cy="1219199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977744" y="6414656"/>
            <a:ext cx="8612593" cy="1333248"/>
          </a:xfrm>
        </p:spPr>
        <p:txBody>
          <a:bodyPr numCol="1" spcCol="360000" anchor="b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11453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304195" y="725713"/>
            <a:ext cx="15679611" cy="4833257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9600" baseline="0">
                <a:solidFill>
                  <a:schemeClr val="bg1"/>
                </a:solidFill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4195" y="5463307"/>
            <a:ext cx="15679611" cy="769258"/>
          </a:xfrm>
        </p:spPr>
        <p:txBody>
          <a:bodyPr numCol="1" spcCol="360000" anchor="t">
            <a:normAutofit/>
          </a:bodyPr>
          <a:lstStyle>
            <a:lvl1pPr algn="ctr">
              <a:spcBef>
                <a:spcPts val="1200"/>
              </a:spcBef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5114925" y="7675418"/>
            <a:ext cx="8058150" cy="199307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Clr>
                <a:schemeClr val="accent1"/>
              </a:buClr>
              <a:buFontTx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70885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2309" y="3817256"/>
            <a:ext cx="15679611" cy="483325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solidFill>
                  <a:schemeClr val="bg1"/>
                </a:solidFill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2309" y="8554850"/>
            <a:ext cx="15679611" cy="769258"/>
          </a:xfrm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80515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304195" y="725713"/>
            <a:ext cx="15679611" cy="483325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solidFill>
                  <a:schemeClr val="bg1"/>
                </a:solidFill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4195" y="5558971"/>
            <a:ext cx="15679611" cy="769258"/>
          </a:xfrm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04195" y="7675418"/>
            <a:ext cx="8058150" cy="1993074"/>
          </a:xfrm>
        </p:spPr>
        <p:txBody>
          <a:bodyPr anchor="b">
            <a:normAutofit/>
          </a:bodyPr>
          <a:lstStyle>
            <a:lvl1pPr marL="342900" indent="-342900" algn="l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6912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920112"/>
            <a:ext cx="11127545" cy="2014136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1400961" y="8385617"/>
            <a:ext cx="9346755" cy="108312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7294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60455" y="7920112"/>
            <a:ext cx="11127545" cy="2014136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559930" y="8385617"/>
            <a:ext cx="9346755" cy="10831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1051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576452" y="490877"/>
            <a:ext cx="10218618" cy="930365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91457" y="833994"/>
            <a:ext cx="10308772" cy="3099378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91457" y="3916250"/>
            <a:ext cx="6767286" cy="1933008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591457" y="6020820"/>
            <a:ext cx="6767286" cy="3494314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8320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98286" y="928914"/>
            <a:ext cx="8069943" cy="8244115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274629" y="928914"/>
            <a:ext cx="8273142" cy="8244115"/>
          </a:xfrm>
        </p:spPr>
        <p:txBody>
          <a:bodyPr numCol="1" spcCol="360000" anchor="ctr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1403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and 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bg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63705" y="990316"/>
            <a:ext cx="2333866" cy="5167087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00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9383137" y="615268"/>
            <a:ext cx="8198047" cy="371565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8000" baseline="0">
                <a:solidFill>
                  <a:schemeClr val="tx1"/>
                </a:solidFill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604325" y="1344326"/>
            <a:ext cx="2333866" cy="5178199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00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444945" y="615268"/>
            <a:ext cx="2333866" cy="5167087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00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285565" y="1747070"/>
            <a:ext cx="2333866" cy="5167087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00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383138" y="4367721"/>
            <a:ext cx="8198047" cy="154996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629498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-1"/>
            <a:ext cx="9144000" cy="10285413"/>
          </a:xfrm>
          <a:solidFill>
            <a:schemeClr val="tx1">
              <a:alpha val="50000"/>
            </a:schemeClr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>
            <a:off x="9677400" y="833993"/>
            <a:ext cx="8058150" cy="5000749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9677400" y="5900795"/>
            <a:ext cx="8058150" cy="3504461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2292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1776845" y="7135091"/>
            <a:ext cx="14734309" cy="289560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63434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079789" y="2642332"/>
            <a:ext cx="16128423" cy="5000749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4789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5196113" y="0"/>
            <a:ext cx="0" cy="102854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537026" y="3720437"/>
            <a:ext cx="9347198" cy="284453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130971" y="2675278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30971" y="3197798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30971" y="5225146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130971" y="5747666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285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5196113" y="0"/>
            <a:ext cx="0" cy="102854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537026" y="3720437"/>
            <a:ext cx="9347198" cy="284453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130971" y="1543163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30971" y="2065683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30971" y="4093031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130971" y="4615551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130971" y="6669057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30971" y="7191577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707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175068" y="962594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972457" y="1499621"/>
            <a:ext cx="6937829" cy="728617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774441" y="831966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75068" y="1456082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75068" y="2415361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774441" y="2284733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175068" y="2908849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75068" y="3868128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774441" y="3737500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175068" y="4361616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175068" y="5320895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774441" y="5190267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175068" y="5814383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175068" y="6773662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774441" y="6643034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175068" y="7267150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175068" y="8226430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774441" y="8095802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175068" y="8719918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09556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17079238" y="9557359"/>
            <a:ext cx="726510" cy="7280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989" y="431799"/>
            <a:ext cx="17259909" cy="21662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989" y="2674712"/>
            <a:ext cx="17336022" cy="6589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84668" y="9634015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072975" y="9634015"/>
            <a:ext cx="739036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08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06" r:id="rId3"/>
    <p:sldLayoutId id="2147483713" r:id="rId4"/>
    <p:sldLayoutId id="2147483721" r:id="rId5"/>
    <p:sldLayoutId id="2147483730" r:id="rId6"/>
    <p:sldLayoutId id="2147483744" r:id="rId7"/>
    <p:sldLayoutId id="2147483719" r:id="rId8"/>
    <p:sldLayoutId id="2147483712" r:id="rId9"/>
    <p:sldLayoutId id="2147483765" r:id="rId10"/>
    <p:sldLayoutId id="2147483773" r:id="rId11"/>
    <p:sldLayoutId id="2147483705" r:id="rId12"/>
    <p:sldLayoutId id="2147483766" r:id="rId13"/>
    <p:sldLayoutId id="2147483714" r:id="rId14"/>
    <p:sldLayoutId id="2147483725" r:id="rId15"/>
    <p:sldLayoutId id="2147483745" r:id="rId16"/>
    <p:sldLayoutId id="2147483717" r:id="rId17"/>
    <p:sldLayoutId id="2147483718" r:id="rId18"/>
    <p:sldLayoutId id="2147483726" r:id="rId19"/>
    <p:sldLayoutId id="2147483720" r:id="rId20"/>
    <p:sldLayoutId id="2147483722" r:id="rId21"/>
    <p:sldLayoutId id="2147483768" r:id="rId22"/>
    <p:sldLayoutId id="2147483723" r:id="rId23"/>
    <p:sldLayoutId id="2147483724" r:id="rId24"/>
    <p:sldLayoutId id="2147483732" r:id="rId25"/>
    <p:sldLayoutId id="2147483738" r:id="rId26"/>
    <p:sldLayoutId id="2147483727" r:id="rId27"/>
    <p:sldLayoutId id="2147483728" r:id="rId28"/>
    <p:sldLayoutId id="2147483729" r:id="rId29"/>
    <p:sldLayoutId id="2147483731" r:id="rId30"/>
    <p:sldLayoutId id="2147483734" r:id="rId31"/>
    <p:sldLayoutId id="2147483735" r:id="rId32"/>
    <p:sldLayoutId id="2147483737" r:id="rId33"/>
    <p:sldLayoutId id="2147483741" r:id="rId34"/>
    <p:sldLayoutId id="2147483742" r:id="rId35"/>
    <p:sldLayoutId id="2147483746" r:id="rId36"/>
    <p:sldLayoutId id="2147483747" r:id="rId37"/>
    <p:sldLayoutId id="2147483749" r:id="rId38"/>
    <p:sldLayoutId id="2147483750" r:id="rId39"/>
    <p:sldLayoutId id="2147483751" r:id="rId40"/>
    <p:sldLayoutId id="2147483752" r:id="rId41"/>
    <p:sldLayoutId id="2147483753" r:id="rId42"/>
    <p:sldLayoutId id="2147483754" r:id="rId43"/>
    <p:sldLayoutId id="2147483755" r:id="rId44"/>
    <p:sldLayoutId id="2147483757" r:id="rId45"/>
    <p:sldLayoutId id="2147483756" r:id="rId46"/>
    <p:sldLayoutId id="2147483758" r:id="rId47"/>
    <p:sldLayoutId id="2147483759" r:id="rId48"/>
    <p:sldLayoutId id="2147483760" r:id="rId49"/>
    <p:sldLayoutId id="2147483761" r:id="rId50"/>
    <p:sldLayoutId id="2147483764" r:id="rId51"/>
    <p:sldLayoutId id="2147483767" r:id="rId52"/>
    <p:sldLayoutId id="2147483769" r:id="rId53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sz="9600" kern="1200">
          <a:solidFill>
            <a:schemeClr val="bg1"/>
          </a:solidFill>
          <a:latin typeface="Roboto Bold" pitchFamily="2" charset="0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1800" kern="1200" baseline="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989" y="431800"/>
            <a:ext cx="17259909" cy="878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989" y="1758330"/>
            <a:ext cx="17336022" cy="7505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729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72" r:id="rId2"/>
    <p:sldLayoutId id="2147483771" r:id="rId3"/>
    <p:sldLayoutId id="2147483716" r:id="rId4"/>
    <p:sldLayoutId id="2147483733" r:id="rId5"/>
    <p:sldLayoutId id="2147483736" r:id="rId6"/>
    <p:sldLayoutId id="2147483739" r:id="rId7"/>
    <p:sldLayoutId id="2147483740" r:id="rId8"/>
    <p:sldLayoutId id="2147483770" r:id="rId9"/>
    <p:sldLayoutId id="2147483743" r:id="rId10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boto Bold" pitchFamily="2" charset="0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1800" kern="1200" baseline="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大學部</a:t>
            </a:r>
            <a:r>
              <a:rPr lang="zh-TW" altLang="en-US" dirty="0">
                <a:solidFill>
                  <a:schemeClr val="accent1"/>
                </a:solidFill>
              </a:rPr>
              <a:t>專題</a:t>
            </a:r>
            <a:r>
              <a:rPr lang="zh-TW" altLang="en-US" dirty="0"/>
              <a:t>期末報告</a:t>
            </a:r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Presented by </a:t>
            </a:r>
            <a:r>
              <a:rPr kumimoji="1" lang="zh-TW" altLang="en-US" dirty="0"/>
              <a:t>潘聖岳</a:t>
            </a:r>
            <a:endParaRPr kumimoji="1" lang="ja-JP" altLang="en-US" dirty="0"/>
          </a:p>
        </p:txBody>
      </p:sp>
      <p:pic>
        <p:nvPicPr>
          <p:cNvPr id="11" name="Opening Black Lagoon -- Red Fraction (full version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230" y="-7899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34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587">
        <p15:prstTrans prst="drape"/>
      </p:transition>
    </mc:Choice>
    <mc:Fallback xmlns="">
      <p:transition spd="slow" advTm="3587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24242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266" objId="11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Inner-Product</a:t>
            </a:r>
            <a:r>
              <a:rPr kumimoji="1" lang="en-US" altLang="ja-JP" dirty="0"/>
              <a:t> Layer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Forward-Propagation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 dirty="0"/>
              <a:t>將上一層的 </a:t>
            </a:r>
            <a:r>
              <a:rPr kumimoji="1" lang="en-US" altLang="zh-TW" sz="2400" dirty="0"/>
              <a:t>data</a:t>
            </a:r>
            <a:r>
              <a:rPr kumimoji="1" lang="zh-TW" altLang="en-US" sz="2400" dirty="0"/>
              <a:t> 經由線性關係式：</a:t>
            </a:r>
            <a:r>
              <a:rPr kumimoji="1" lang="en-US" altLang="zh-TW" sz="2400" dirty="0"/>
              <a:t>y = x*</a:t>
            </a:r>
            <a:r>
              <a:rPr kumimoji="1" lang="en-US" altLang="zh-TW" sz="2400" dirty="0" err="1"/>
              <a:t>W+b</a:t>
            </a:r>
            <a:r>
              <a:rPr kumimoji="1" lang="en-US" altLang="zh-TW" sz="2400" dirty="0"/>
              <a:t> </a:t>
            </a:r>
            <a:r>
              <a:rPr kumimoji="1" lang="zh-TW" altLang="en-US" sz="2400" dirty="0"/>
              <a:t>，計算得到下一層。</a:t>
            </a:r>
            <a:endParaRPr kumimoji="1" lang="en-US" altLang="ja-JP" sz="24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Backward-Propagation</a:t>
            </a:r>
            <a:endParaRPr kumimoji="1" lang="ja-JP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 dirty="0"/>
              <a:t>由已知傳遞到該層的梯度 </a:t>
            </a:r>
            <a:r>
              <a:rPr kumimoji="1" lang="en-US" altLang="zh-TW" sz="2400" dirty="0"/>
              <a:t>(</a:t>
            </a:r>
            <a:r>
              <a:rPr kumimoji="1" lang="en-US" altLang="zh-TW" sz="2400" dirty="0" err="1"/>
              <a:t>dEdy</a:t>
            </a:r>
            <a:r>
              <a:rPr kumimoji="1" lang="en-US" altLang="zh-TW" sz="2400" dirty="0"/>
              <a:t>)</a:t>
            </a:r>
            <a:r>
              <a:rPr kumimoji="1" lang="zh-TW" altLang="en-US" sz="2400" dirty="0"/>
              <a:t>，透過 </a:t>
            </a:r>
            <a:r>
              <a:rPr kumimoji="1" lang="en-US" altLang="zh-TW" sz="2400" dirty="0"/>
              <a:t>chain rule</a:t>
            </a:r>
            <a:r>
              <a:rPr kumimoji="1" lang="zh-TW" altLang="en-US" sz="2400" dirty="0"/>
              <a:t> 運算得到</a:t>
            </a:r>
            <a:r>
              <a:rPr kumimoji="1" lang="en-US" altLang="zh-TW" sz="2400" dirty="0"/>
              <a:t> </a:t>
            </a:r>
            <a:r>
              <a:rPr kumimoji="1" lang="en-US" altLang="zh-TW" sz="2400" dirty="0" err="1"/>
              <a:t>dEdx</a:t>
            </a:r>
            <a:r>
              <a:rPr kumimoji="1" lang="zh-TW" altLang="en-US" sz="2400" dirty="0"/>
              <a:t>、</a:t>
            </a:r>
            <a:r>
              <a:rPr kumimoji="1" lang="en-US" altLang="zh-TW" sz="2400" dirty="0" err="1"/>
              <a:t>dEdW</a:t>
            </a:r>
            <a:r>
              <a:rPr kumimoji="1" lang="zh-TW" altLang="en-US" sz="2400" dirty="0"/>
              <a:t>、</a:t>
            </a:r>
            <a:r>
              <a:rPr kumimoji="1" lang="en-US" altLang="zh-TW" sz="2400" dirty="0" err="1"/>
              <a:t>dEdb</a:t>
            </a:r>
            <a:endParaRPr kumimoji="1" lang="en-US" altLang="zh-TW" sz="2400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BF56407-AA74-46E7-AFAB-9F2ABC3AD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054" y="4087488"/>
            <a:ext cx="6972846" cy="65800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96A9759-055E-4E38-AB98-528DEC7FD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236" y="3897778"/>
            <a:ext cx="6985303" cy="10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67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109">
        <p15:prstTrans prst="prestige"/>
      </p:transition>
    </mc:Choice>
    <mc:Fallback xmlns="">
      <p:transition spd="slow" advTm="6109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6568" y="531190"/>
            <a:ext cx="17806737" cy="1612865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Activation layer –</a:t>
            </a:r>
            <a:r>
              <a:rPr kumimoji="1" lang="en-US" altLang="ja-JP" dirty="0">
                <a:solidFill>
                  <a:schemeClr val="accent1"/>
                </a:solidFill>
              </a:rPr>
              <a:t> Rectified function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Forward-Propagation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 dirty="0"/>
              <a:t>保留 </a:t>
            </a:r>
            <a:r>
              <a:rPr kumimoji="1" lang="en-US" altLang="zh-TW" sz="2400" dirty="0"/>
              <a:t>inner-product forward</a:t>
            </a:r>
            <a:r>
              <a:rPr kumimoji="1" lang="zh-TW" altLang="en-US" sz="2400" dirty="0"/>
              <a:t> 中大於 </a:t>
            </a:r>
            <a:r>
              <a:rPr kumimoji="1" lang="en-US" altLang="zh-TW" sz="2400" dirty="0"/>
              <a:t>0</a:t>
            </a:r>
            <a:r>
              <a:rPr kumimoji="1" lang="zh-TW" altLang="en-US" sz="2400" dirty="0"/>
              <a:t> 的值 </a:t>
            </a:r>
            <a:r>
              <a:rPr kumimoji="1" lang="en-US" altLang="zh-TW" sz="2400" dirty="0"/>
              <a:t>(</a:t>
            </a:r>
            <a:r>
              <a:rPr kumimoji="1" lang="zh-TW" altLang="en-US" sz="2400" dirty="0"/>
              <a:t>正值為</a:t>
            </a:r>
            <a:r>
              <a:rPr kumimoji="1" lang="en-US" altLang="zh-TW" sz="2400" dirty="0"/>
              <a:t>x)</a:t>
            </a:r>
            <a:r>
              <a:rPr kumimoji="1" lang="zh-TW" altLang="en-US" sz="2400" dirty="0"/>
              <a:t>，小於 </a:t>
            </a:r>
            <a:r>
              <a:rPr kumimoji="1" lang="en-US" altLang="zh-TW" sz="2400" dirty="0"/>
              <a:t>0</a:t>
            </a:r>
            <a:r>
              <a:rPr kumimoji="1" lang="zh-TW" altLang="en-US" sz="2400" dirty="0"/>
              <a:t> 的則指定為 </a:t>
            </a:r>
            <a:r>
              <a:rPr kumimoji="1" lang="en-US" altLang="zh-TW" sz="2400" dirty="0"/>
              <a:t>0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(</a:t>
            </a:r>
            <a:r>
              <a:rPr kumimoji="1" lang="zh-TW" altLang="en-US" sz="2400" dirty="0"/>
              <a:t>負值為</a:t>
            </a:r>
            <a:r>
              <a:rPr kumimoji="1" lang="en-US" altLang="zh-TW" sz="2400" dirty="0"/>
              <a:t>0)</a:t>
            </a:r>
            <a:r>
              <a:rPr kumimoji="1" lang="zh-TW" altLang="en-US" sz="2400" dirty="0"/>
              <a:t>。</a:t>
            </a:r>
            <a:endParaRPr kumimoji="1" lang="en-US" altLang="ja-JP" sz="24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Backward-Propagation</a:t>
            </a:r>
            <a:endParaRPr kumimoji="1" lang="ja-JP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 dirty="0"/>
              <a:t>保留已知傳遞到該層的梯度 </a:t>
            </a:r>
            <a:r>
              <a:rPr kumimoji="1" lang="en-US" altLang="zh-TW" sz="2400" dirty="0"/>
              <a:t>(</a:t>
            </a:r>
            <a:r>
              <a:rPr kumimoji="1" lang="en-US" altLang="zh-TW" sz="2400" dirty="0" err="1"/>
              <a:t>dEdy</a:t>
            </a:r>
            <a:r>
              <a:rPr kumimoji="1" lang="en-US" altLang="zh-TW" sz="2400" dirty="0"/>
              <a:t>)</a:t>
            </a:r>
            <a:r>
              <a:rPr kumimoji="1" lang="zh-TW" altLang="en-US" sz="2400" dirty="0"/>
              <a:t> 中大於 </a:t>
            </a:r>
            <a:r>
              <a:rPr kumimoji="1" lang="en-US" altLang="zh-TW" sz="2400" dirty="0"/>
              <a:t>0</a:t>
            </a:r>
            <a:r>
              <a:rPr kumimoji="1" lang="zh-TW" altLang="en-US" sz="2400" dirty="0"/>
              <a:t> 的值，小於 </a:t>
            </a:r>
            <a:r>
              <a:rPr kumimoji="1" lang="en-US" altLang="zh-TW" sz="2400" dirty="0"/>
              <a:t>0</a:t>
            </a:r>
            <a:r>
              <a:rPr kumimoji="1" lang="zh-TW" altLang="en-US" sz="2400" dirty="0"/>
              <a:t> 的值則指定為 </a:t>
            </a:r>
            <a:r>
              <a:rPr kumimoji="1" lang="en-US" altLang="zh-TW" sz="2400" dirty="0"/>
              <a:t>0</a:t>
            </a:r>
            <a:r>
              <a:rPr kumimoji="1" lang="zh-TW" altLang="en-US" sz="2400" dirty="0"/>
              <a:t>。</a:t>
            </a:r>
            <a:endParaRPr kumimoji="1" lang="en-US" altLang="zh-TW" sz="2400" dirty="0"/>
          </a:p>
          <a:p>
            <a:r>
              <a:rPr kumimoji="1" lang="en-US" altLang="ja-JP" sz="2400" dirty="0" err="1"/>
              <a:t>dEdx</a:t>
            </a:r>
            <a:r>
              <a:rPr kumimoji="1" lang="en-US" altLang="ja-JP" sz="2400" dirty="0"/>
              <a:t> </a:t>
            </a:r>
            <a:r>
              <a:rPr kumimoji="1" lang="zh-TW" altLang="en-US" sz="2400" dirty="0"/>
              <a:t>是上一層的</a:t>
            </a:r>
            <a:r>
              <a:rPr kumimoji="1" lang="en-US" altLang="zh-TW" sz="2400" dirty="0"/>
              <a:t> </a:t>
            </a:r>
            <a:r>
              <a:rPr kumimoji="1" lang="en-US" altLang="zh-TW" sz="2400" dirty="0" err="1"/>
              <a:t>dEdy</a:t>
            </a:r>
            <a:r>
              <a:rPr kumimoji="1" lang="zh-TW" altLang="en-US" sz="2400" dirty="0"/>
              <a:t>。</a:t>
            </a:r>
            <a:endParaRPr kumimoji="1" lang="ja-JP" altLang="en-US" sz="2400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1CCF33-2D7A-4D10-8912-0E61FFF4C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725" y="4074367"/>
            <a:ext cx="6969504" cy="68424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7F1511D-0533-4823-ACEC-296B17ACD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716" y="4000460"/>
            <a:ext cx="6940344" cy="83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00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109">
        <p15:prstTrans prst="prestige"/>
      </p:transition>
    </mc:Choice>
    <mc:Fallback xmlns="">
      <p:transition spd="slow" advTm="6109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6568" y="531190"/>
            <a:ext cx="17806737" cy="16128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Output layer –</a:t>
            </a:r>
            <a:r>
              <a:rPr kumimoji="1" lang="en-US" altLang="ja-JP" dirty="0">
                <a:solidFill>
                  <a:schemeClr val="accent1"/>
                </a:solidFill>
              </a:rPr>
              <a:t> </a:t>
            </a:r>
            <a:r>
              <a:rPr kumimoji="1" lang="en-US" altLang="ja-JP" dirty="0" err="1">
                <a:solidFill>
                  <a:schemeClr val="accent1"/>
                </a:solidFill>
              </a:rPr>
              <a:t>Softmax</a:t>
            </a:r>
            <a:r>
              <a:rPr kumimoji="1" lang="en-US" altLang="ja-JP" dirty="0">
                <a:solidFill>
                  <a:schemeClr val="accent1"/>
                </a:solidFill>
              </a:rPr>
              <a:t> function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Forward-Propagation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 dirty="0"/>
              <a:t>對向量進行歸一化，凸顯其中最大的值並抑制遠低於最大值的其他分量，藉此找出最可能的值。</a:t>
            </a:r>
            <a:endParaRPr kumimoji="1" lang="en-US" altLang="ja-JP" sz="24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Backward-Propagation</a:t>
            </a:r>
            <a:endParaRPr kumimoji="1" lang="ja-JP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 dirty="0"/>
              <a:t>將 </a:t>
            </a:r>
            <a:r>
              <a:rPr kumimoji="1" lang="en-US" altLang="zh-TW" sz="2400" dirty="0"/>
              <a:t>Forward-propagation</a:t>
            </a:r>
            <a:r>
              <a:rPr kumimoji="1" lang="zh-TW" altLang="en-US" sz="2400" dirty="0"/>
              <a:t> 的結果 </a:t>
            </a:r>
            <a:r>
              <a:rPr kumimoji="1" lang="en-US" altLang="zh-TW" sz="2400" dirty="0"/>
              <a:t>(y) </a:t>
            </a:r>
            <a:r>
              <a:rPr kumimoji="1" lang="zh-TW" altLang="en-US" sz="2400" dirty="0"/>
              <a:t>與 </a:t>
            </a:r>
            <a:r>
              <a:rPr kumimoji="1" lang="en-US" altLang="zh-TW" sz="2400" dirty="0"/>
              <a:t>Label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data (t) </a:t>
            </a:r>
            <a:r>
              <a:rPr kumimoji="1" lang="zh-TW" altLang="en-US" sz="2400" dirty="0"/>
              <a:t>比較得到 </a:t>
            </a:r>
            <a:r>
              <a:rPr kumimoji="1" lang="en-US" altLang="zh-TW" sz="2400" dirty="0"/>
              <a:t>Loss (</a:t>
            </a:r>
            <a:r>
              <a:rPr kumimoji="1" lang="en-US" altLang="zh-TW" sz="2400" dirty="0" err="1"/>
              <a:t>dEdx</a:t>
            </a:r>
            <a:r>
              <a:rPr kumimoji="1" lang="en-US" altLang="zh-TW" sz="2400" dirty="0"/>
              <a:t>)</a:t>
            </a:r>
            <a:r>
              <a:rPr kumimoji="1" lang="zh-TW" altLang="en-US" sz="2400" dirty="0"/>
              <a:t>。</a:t>
            </a:r>
            <a:endParaRPr kumimoji="1" lang="en-US" altLang="zh-TW" sz="2400" dirty="0"/>
          </a:p>
          <a:p>
            <a:r>
              <a:rPr kumimoji="1" lang="en-US" altLang="ja-JP" sz="2400" dirty="0" err="1"/>
              <a:t>dEdx</a:t>
            </a:r>
            <a:r>
              <a:rPr kumimoji="1" lang="en-US" altLang="ja-JP" sz="2400" dirty="0"/>
              <a:t> </a:t>
            </a:r>
            <a:r>
              <a:rPr kumimoji="1" lang="zh-TW" altLang="en-US" sz="2400" dirty="0"/>
              <a:t>即為上一層的結果</a:t>
            </a:r>
            <a:r>
              <a:rPr kumimoji="1" lang="en-US" altLang="zh-TW" sz="2400" dirty="0"/>
              <a:t> (</a:t>
            </a:r>
            <a:r>
              <a:rPr kumimoji="1" lang="en-US" altLang="zh-TW" sz="2400" dirty="0" err="1"/>
              <a:t>dEdy</a:t>
            </a:r>
            <a:r>
              <a:rPr kumimoji="1" lang="en-US" altLang="zh-TW" sz="2400" dirty="0"/>
              <a:t>)</a:t>
            </a:r>
            <a:r>
              <a:rPr kumimoji="1" lang="zh-TW" altLang="en-US" sz="2400" dirty="0"/>
              <a:t>。</a:t>
            </a:r>
            <a:endParaRPr kumimoji="1" lang="ja-JP" altLang="en-US" sz="2400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TW" dirty="0"/>
              <a:t>6</a:t>
            </a:r>
            <a:endParaRPr 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EBE3E5B-16C4-46B4-B522-206A6E09E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853" y="4075326"/>
            <a:ext cx="7032563" cy="68537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67F2FDF-F41D-439A-95EA-CE5EF751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4293" y="4086175"/>
            <a:ext cx="7003190" cy="6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030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109">
        <p15:prstTrans prst="prestige"/>
      </p:transition>
    </mc:Choice>
    <mc:Fallback xmlns="">
      <p:transition spd="slow" advTm="6109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Training</a:t>
            </a:r>
            <a:br>
              <a:rPr kumimoji="1" lang="en-US" altLang="ja-JP" dirty="0"/>
            </a:br>
            <a:r>
              <a:rPr kumimoji="1" lang="en-US" altLang="ja-JP" dirty="0">
                <a:solidFill>
                  <a:schemeClr val="accent1"/>
                </a:solidFill>
              </a:rPr>
              <a:t>Process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96BE09E6-4126-4AAE-A5A6-65CEE4E8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0" y="576748"/>
            <a:ext cx="7772400" cy="8952502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E9886E5F-F79B-4633-8DC1-C911A04846F2}"/>
              </a:ext>
            </a:extLst>
          </p:cNvPr>
          <p:cNvSpPr/>
          <p:nvPr/>
        </p:nvSpPr>
        <p:spPr>
          <a:xfrm>
            <a:off x="9105900" y="4241800"/>
            <a:ext cx="7772400" cy="123190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			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利用 </a:t>
            </a:r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Gradient descent	          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更新 </a:t>
            </a:r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W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、</a:t>
            </a:r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b         </a:t>
            </a:r>
          </a:p>
          <a:p>
            <a:pPr algn="ctr"/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		         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找到 </a:t>
            </a:r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loss minimum</a:t>
            </a:r>
            <a:endParaRPr kumimoji="1" lang="zh-TW" altLang="en-US" dirty="0">
              <a:ln>
                <a:solidFill>
                  <a:schemeClr val="accent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9119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518">
        <p15:prstTrans prst="prestige"/>
      </p:transition>
    </mc:Choice>
    <mc:Fallback xmlns="">
      <p:transition spd="slow" advTm="65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12093671" y="2130082"/>
            <a:ext cx="5419301" cy="5036470"/>
          </a:xfrm>
        </p:spPr>
      </p:sp>
      <p:sp>
        <p:nvSpPr>
          <p:cNvPr id="5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6434347" y="2130082"/>
            <a:ext cx="5419301" cy="5036470"/>
          </a:xfrm>
        </p:spPr>
      </p:sp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775020" y="2144055"/>
            <a:ext cx="5419301" cy="5022497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Training </a:t>
            </a:r>
            <a:r>
              <a:rPr kumimoji="1" lang="en-US" altLang="ja-JP" dirty="0">
                <a:solidFill>
                  <a:schemeClr val="accent1"/>
                </a:solidFill>
              </a:rPr>
              <a:t>Results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158477" y="6817909"/>
            <a:ext cx="4652385" cy="650315"/>
          </a:xfrm>
        </p:spPr>
        <p:txBody>
          <a:bodyPr/>
          <a:lstStyle/>
          <a:p>
            <a:r>
              <a:rPr kumimoji="1" lang="en-US" altLang="ja-JP" dirty="0"/>
              <a:t>Iteration = 1000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775021" y="7468224"/>
            <a:ext cx="5419301" cy="2285999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eta = E-6</a:t>
            </a:r>
          </a:p>
          <a:p>
            <a:r>
              <a:rPr kumimoji="1" lang="en-US" altLang="ja-JP" sz="2400" dirty="0"/>
              <a:t>iteration = 1000</a:t>
            </a:r>
          </a:p>
          <a:p>
            <a:r>
              <a:rPr kumimoji="1" lang="en-US" altLang="ja-JP" sz="2400" dirty="0"/>
              <a:t>accuracy</a:t>
            </a:r>
            <a:r>
              <a:rPr kumimoji="1" lang="zh-TW" altLang="en-US" sz="2400" dirty="0"/>
              <a:t> 約至</a:t>
            </a:r>
            <a:r>
              <a:rPr kumimoji="1" lang="en-US" altLang="zh-TW" sz="2400" dirty="0"/>
              <a:t>80%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>
          <a:xfrm>
            <a:off x="6817804" y="6817908"/>
            <a:ext cx="4652385" cy="650315"/>
          </a:xfrm>
        </p:spPr>
        <p:txBody>
          <a:bodyPr/>
          <a:lstStyle/>
          <a:p>
            <a:r>
              <a:rPr kumimoji="1" lang="en-US" altLang="ja-JP" dirty="0"/>
              <a:t>Iteration = 3000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6434347" y="7468224"/>
            <a:ext cx="5419301" cy="2285999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eta = E-6</a:t>
            </a:r>
          </a:p>
          <a:p>
            <a:r>
              <a:rPr kumimoji="1" lang="en-US" altLang="ja-JP" sz="2400" dirty="0"/>
              <a:t>iteration = 3000</a:t>
            </a:r>
          </a:p>
          <a:p>
            <a:r>
              <a:rPr kumimoji="1" lang="en-US" altLang="ja-JP" sz="2400" dirty="0"/>
              <a:t>accuracy</a:t>
            </a:r>
            <a:r>
              <a:rPr kumimoji="1" lang="zh-TW" altLang="en-US" sz="2400" dirty="0"/>
              <a:t> 約至</a:t>
            </a:r>
            <a:r>
              <a:rPr kumimoji="1" lang="en-US" altLang="zh-TW" sz="2400" dirty="0"/>
              <a:t>84%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>
          <a:xfrm>
            <a:off x="12093673" y="7468224"/>
            <a:ext cx="5419301" cy="2285999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eta = E-6</a:t>
            </a:r>
          </a:p>
          <a:p>
            <a:r>
              <a:rPr kumimoji="1" lang="en-US" altLang="ja-JP" sz="2400" dirty="0"/>
              <a:t>iteration = 10000</a:t>
            </a:r>
          </a:p>
          <a:p>
            <a:r>
              <a:rPr kumimoji="1" lang="en-US" altLang="ja-JP" sz="2400" dirty="0"/>
              <a:t>accuracy</a:t>
            </a:r>
            <a:r>
              <a:rPr kumimoji="1" lang="zh-TW" altLang="en-US" sz="2400" dirty="0"/>
              <a:t> 約至</a:t>
            </a:r>
            <a:r>
              <a:rPr kumimoji="1" lang="en-US" altLang="zh-TW" sz="2400" dirty="0"/>
              <a:t>86%</a:t>
            </a:r>
            <a:endParaRPr kumimoji="1" lang="ja-JP" altLang="en-US" sz="24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>
          <a:xfrm>
            <a:off x="12477138" y="6803934"/>
            <a:ext cx="4652385" cy="650315"/>
          </a:xfrm>
        </p:spPr>
        <p:txBody>
          <a:bodyPr/>
          <a:lstStyle/>
          <a:p>
            <a:r>
              <a:rPr kumimoji="1" lang="en-US" altLang="ja-JP" dirty="0"/>
              <a:t>Iteration = 10000</a:t>
            </a:r>
          </a:p>
        </p:txBody>
      </p:sp>
      <p:pic>
        <p:nvPicPr>
          <p:cNvPr id="1026" name="Picture 2" descr="https://scontent-tpe1-1.xx.fbcdn.net/v/t1.15752-9/61039350_2619195071427242_3918472713395503104_n.png?_nc_cat=110&amp;_nc_ht=scontent-tpe1-1.xx&amp;oh=93f92c414fb2395bd2f257f627dca696&amp;oe=5D7FC97A">
            <a:extLst>
              <a:ext uri="{FF2B5EF4-FFF2-40B4-BE49-F238E27FC236}">
                <a16:creationId xmlns:a16="http://schemas.microsoft.com/office/drawing/2014/main" id="{D08F0842-A53D-4895-8C02-716A7425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3664" y="2139903"/>
            <a:ext cx="2825494" cy="466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06B2E36-A818-4BCD-BEC9-2B28EDFF1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9" y="2130082"/>
            <a:ext cx="2932181" cy="467385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3240944-FF1E-4948-A1AD-54C2ED8F8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82" y="4013200"/>
            <a:ext cx="4255437" cy="2790734"/>
          </a:xfrm>
          <a:prstGeom prst="rect">
            <a:avLst/>
          </a:prstGeom>
        </p:spPr>
      </p:pic>
      <p:pic>
        <p:nvPicPr>
          <p:cNvPr id="1028" name="Picture 4" descr="https://scontent-tpe1-1.xx.fbcdn.net/v/t1.15752-9/60940974_371281793734467_2321380766371545088_n.png?_nc_cat=110&amp;_nc_ht=scontent-tpe1-1.xx&amp;oh=749b3197bcaacea1287a3bccff0e7746&amp;oe=5D80A3E5">
            <a:extLst>
              <a:ext uri="{FF2B5EF4-FFF2-40B4-BE49-F238E27FC236}">
                <a16:creationId xmlns:a16="http://schemas.microsoft.com/office/drawing/2014/main" id="{15AAE39A-8342-4025-9F2F-2347622B0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411" y="4220061"/>
            <a:ext cx="4006561" cy="258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FBE9256-ED7A-4C15-8A5E-8E49ADD0C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121" y="2158029"/>
            <a:ext cx="3418178" cy="464773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76C8189-0C6F-47C0-8171-EF34FA4B9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300" y="4164095"/>
            <a:ext cx="3992348" cy="263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56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5715">
        <p15:prstTrans prst="prestige"/>
      </p:transition>
    </mc:Choice>
    <mc:Fallback xmlns="">
      <p:transition spd="slow" advTm="5715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THANK YOU FOR </a:t>
            </a:r>
            <a:r>
              <a:rPr kumimoji="1" lang="en-US" altLang="ja-JP" dirty="0">
                <a:solidFill>
                  <a:schemeClr val="accent1"/>
                </a:solidFill>
              </a:rPr>
              <a:t>WATCHING!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9663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8569">
        <p15:prstTrans prst="fracture"/>
      </p:transition>
    </mc:Choice>
    <mc:Fallback xmlns="">
      <p:transition spd="slow" advTm="8569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0124268" y="3781994"/>
            <a:ext cx="5631544" cy="537027"/>
          </a:xfrm>
        </p:spPr>
        <p:txBody>
          <a:bodyPr>
            <a:normAutofit lnSpcReduction="10000"/>
          </a:bodyPr>
          <a:lstStyle/>
          <a:p>
            <a:r>
              <a:rPr kumimoji="1" lang="en-US" altLang="zh-TW" dirty="0"/>
              <a:t>Python </a:t>
            </a:r>
            <a:r>
              <a:rPr kumimoji="1" lang="zh-TW" altLang="en-US" dirty="0"/>
              <a:t>入門</a:t>
            </a:r>
            <a:endParaRPr kumimoji="1" lang="ja-JP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TABLE OF </a:t>
            </a:r>
            <a:r>
              <a:rPr kumimoji="1" lang="en-US" altLang="ja-JP" dirty="0">
                <a:solidFill>
                  <a:schemeClr val="accent1"/>
                </a:solidFill>
              </a:rPr>
              <a:t>CONTENTS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723641" y="3651366"/>
            <a:ext cx="1255486" cy="1161141"/>
          </a:xfrm>
        </p:spPr>
        <p:txBody>
          <a:bodyPr/>
          <a:lstStyle/>
          <a:p>
            <a:r>
              <a:rPr kumimoji="1" lang="en-US" altLang="ja-JP" dirty="0"/>
              <a:t>01</a:t>
            </a:r>
            <a:endParaRPr kumimoji="1" lang="ja-JP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0124268" y="4275482"/>
            <a:ext cx="5631544" cy="391883"/>
          </a:xfrm>
        </p:spPr>
        <p:txBody>
          <a:bodyPr/>
          <a:lstStyle/>
          <a:p>
            <a:r>
              <a:rPr kumimoji="1" lang="en-US" altLang="ja-JP" dirty="0"/>
              <a:t>Bulls and Cows</a:t>
            </a:r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0124268" y="5234761"/>
            <a:ext cx="5631544" cy="537027"/>
          </a:xfrm>
        </p:spPr>
        <p:txBody>
          <a:bodyPr>
            <a:normAutofit lnSpcReduction="10000"/>
          </a:bodyPr>
          <a:lstStyle/>
          <a:p>
            <a:r>
              <a:rPr kumimoji="1" lang="en-US" altLang="zh-TW" dirty="0"/>
              <a:t>Lab 1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8723641" y="5104133"/>
            <a:ext cx="1255486" cy="1161141"/>
          </a:xfrm>
        </p:spPr>
        <p:txBody>
          <a:bodyPr/>
          <a:lstStyle/>
          <a:p>
            <a:r>
              <a:rPr kumimoji="1" lang="en-US" altLang="ja-JP" dirty="0"/>
              <a:t>02</a:t>
            </a:r>
            <a:endParaRPr kumimoji="1" lang="ja-JP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0124268" y="5728249"/>
            <a:ext cx="5631544" cy="391883"/>
          </a:xfrm>
        </p:spPr>
        <p:txBody>
          <a:bodyPr/>
          <a:lstStyle/>
          <a:p>
            <a:r>
              <a:rPr kumimoji="1" lang="en-US" altLang="zh-TW" dirty="0"/>
              <a:t>Neural Network Training Process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58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7424">
        <p14:flythrough/>
      </p:transition>
    </mc:Choice>
    <mc:Fallback xmlns="">
      <p:transition spd="slow" advTm="742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8" name="標題 17">
            <a:extLst>
              <a:ext uri="{FF2B5EF4-FFF2-40B4-BE49-F238E27FC236}">
                <a16:creationId xmlns:a16="http://schemas.microsoft.com/office/drawing/2014/main" id="{B6501D6F-8BD9-4071-A363-A06B971E7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385617"/>
            <a:ext cx="10747716" cy="1083126"/>
          </a:xfrm>
        </p:spPr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Python</a:t>
            </a:r>
            <a:r>
              <a:rPr lang="en-US" altLang="zh-TW" dirty="0"/>
              <a:t> </a:t>
            </a:r>
            <a:r>
              <a:rPr lang="zh-TW" altLang="en-US" dirty="0"/>
              <a:t>入門</a:t>
            </a:r>
          </a:p>
        </p:txBody>
      </p:sp>
    </p:spTree>
    <p:extLst>
      <p:ext uri="{BB962C8B-B14F-4D97-AF65-F5344CB8AC3E}">
        <p14:creationId xmlns:p14="http://schemas.microsoft.com/office/powerpoint/2010/main" val="29804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805">
        <p14:flip dir="r"/>
      </p:transition>
    </mc:Choice>
    <mc:Fallback xmlns="">
      <p:transition spd="slow" advTm="2805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6742" y="449943"/>
            <a:ext cx="8839201" cy="437931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Bulls and Cows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202059" y="1311442"/>
            <a:ext cx="9085942" cy="792749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246742" y="5444119"/>
            <a:ext cx="8839200" cy="3794811"/>
          </a:xfrm>
        </p:spPr>
        <p:txBody>
          <a:bodyPr anchor="t">
            <a:normAutofit/>
          </a:bodyPr>
          <a:lstStyle/>
          <a:p>
            <a:r>
              <a:rPr kumimoji="1" lang="en-US" altLang="zh-TW" sz="2400" b="1" dirty="0"/>
              <a:t>             EX. 1</a:t>
            </a:r>
            <a:r>
              <a:rPr kumimoji="1" lang="zh-TW" altLang="en-US" sz="2400" b="1" dirty="0"/>
              <a:t>：猜數字遊戲</a:t>
            </a:r>
            <a:endParaRPr kumimoji="1" lang="en-US" altLang="zh-TW" sz="2400" b="1" dirty="0"/>
          </a:p>
          <a:p>
            <a:r>
              <a:rPr kumimoji="1" lang="en-US" altLang="zh-TW" sz="2400" b="1" dirty="0"/>
              <a:t>             </a:t>
            </a:r>
            <a:r>
              <a:rPr kumimoji="1" lang="zh-TW" altLang="en-US" sz="2400" b="1" dirty="0"/>
              <a:t>電腦隨機選取答案，玩家遊玩</a:t>
            </a:r>
            <a:endParaRPr kumimoji="1" lang="en-US" altLang="zh-TW" sz="2400" b="1" dirty="0"/>
          </a:p>
          <a:p>
            <a:endParaRPr kumimoji="1" lang="ja-JP" altLang="en-US" sz="24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1D07C90-E832-44EE-9771-F0504623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953" y="2630160"/>
            <a:ext cx="9052153" cy="660877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23A95E5-7943-42AA-A8DF-60DF64F49F11}"/>
              </a:ext>
            </a:extLst>
          </p:cNvPr>
          <p:cNvSpPr/>
          <p:nvPr/>
        </p:nvSpPr>
        <p:spPr>
          <a:xfrm>
            <a:off x="9202058" y="2827421"/>
            <a:ext cx="9069048" cy="200184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			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        判斷幾</a:t>
            </a:r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A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幾</a:t>
            </a:r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B</a:t>
            </a:r>
            <a:endParaRPr kumimoji="1" lang="zh-TW" altLang="en-US" dirty="0">
              <a:ln>
                <a:solidFill>
                  <a:schemeClr val="accent1"/>
                </a:solidFill>
              </a:ln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0CC676-D250-47A3-8336-A878579FD35F}"/>
              </a:ext>
            </a:extLst>
          </p:cNvPr>
          <p:cNvSpPr/>
          <p:nvPr/>
        </p:nvSpPr>
        <p:spPr>
          <a:xfrm>
            <a:off x="9202058" y="4737101"/>
            <a:ext cx="9069048" cy="2686384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				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產生所有可能解</a:t>
            </a:r>
            <a:endParaRPr kumimoji="1" lang="en-US" altLang="zh-TW" dirty="0">
              <a:ln>
                <a:solidFill>
                  <a:schemeClr val="accent1"/>
                </a:solidFill>
              </a:ln>
            </a:endParaRPr>
          </a:p>
          <a:p>
            <a:pPr algn="ctr"/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				(5040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個</a:t>
            </a:r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)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和隨機</a:t>
            </a:r>
            <a:endParaRPr kumimoji="1" lang="en-US" altLang="zh-TW" dirty="0">
              <a:ln>
                <a:solidFill>
                  <a:schemeClr val="accent1"/>
                </a:solidFill>
              </a:ln>
            </a:endParaRPr>
          </a:p>
          <a:p>
            <a:pPr algn="ctr"/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				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選一個作為答案</a:t>
            </a:r>
            <a:endParaRPr kumimoji="1" lang="en-US" altLang="zh-TW" dirty="0">
              <a:ln>
                <a:solidFill>
                  <a:schemeClr val="accent1"/>
                </a:solidFill>
              </a:ln>
            </a:endParaRPr>
          </a:p>
          <a:p>
            <a:pPr algn="ctr"/>
            <a:endParaRPr kumimoji="1" lang="en-US" altLang="zh-TW" dirty="0">
              <a:ln>
                <a:solidFill>
                  <a:schemeClr val="accent1"/>
                </a:solidFill>
              </a:ln>
            </a:endParaRPr>
          </a:p>
          <a:p>
            <a:pPr algn="ctr"/>
            <a:endParaRPr kumimoji="1" lang="zh-TW" altLang="en-US" dirty="0">
              <a:ln>
                <a:solidFill>
                  <a:schemeClr val="accent1"/>
                </a:solidFill>
              </a:ln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D1432F4-A742-4FBC-A4D5-9209653537C5}"/>
              </a:ext>
            </a:extLst>
          </p:cNvPr>
          <p:cNvSpPr/>
          <p:nvPr/>
        </p:nvSpPr>
        <p:spPr>
          <a:xfrm>
            <a:off x="9210505" y="7423485"/>
            <a:ext cx="9069048" cy="1815446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		</a:t>
            </a:r>
          </a:p>
          <a:p>
            <a:pPr algn="ctr"/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				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    </a:t>
            </a:r>
            <a:endParaRPr kumimoji="1" lang="en-US" altLang="zh-TW" dirty="0">
              <a:ln>
                <a:solidFill>
                  <a:schemeClr val="accent1"/>
                </a:solidFill>
              </a:ln>
            </a:endParaRPr>
          </a:p>
          <a:p>
            <a:pPr algn="ctr"/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			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      </a:t>
            </a:r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while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 </a:t>
            </a:r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loop</a:t>
            </a:r>
          </a:p>
          <a:p>
            <a:pPr algn="ctr"/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				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    直到猜到解答為止</a:t>
            </a:r>
            <a:endParaRPr kumimoji="1" lang="en-US" altLang="zh-TW" dirty="0">
              <a:ln>
                <a:solidFill>
                  <a:schemeClr val="accent1"/>
                </a:solidFill>
              </a:ln>
            </a:endParaRPr>
          </a:p>
          <a:p>
            <a:pPr algn="ctr"/>
            <a:endParaRPr kumimoji="1" lang="zh-TW" altLang="en-US" dirty="0">
              <a:ln>
                <a:solidFill>
                  <a:schemeClr val="accent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98342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757">
        <p15:prstTrans prst="prestige"/>
      </p:transition>
    </mc:Choice>
    <mc:Fallback xmlns="">
      <p:transition spd="slow" advTm="47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6742" y="449943"/>
            <a:ext cx="8839201" cy="437931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Bulls and Cows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202059" y="1311442"/>
            <a:ext cx="9085942" cy="792749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246742" y="5444119"/>
            <a:ext cx="8839200" cy="3794811"/>
          </a:xfrm>
        </p:spPr>
        <p:txBody>
          <a:bodyPr anchor="t">
            <a:normAutofit/>
          </a:bodyPr>
          <a:lstStyle/>
          <a:p>
            <a:r>
              <a:rPr kumimoji="1" lang="en-US" altLang="zh-TW" sz="2400" b="1" dirty="0"/>
              <a:t>             EX. 2</a:t>
            </a:r>
            <a:r>
              <a:rPr kumimoji="1" lang="zh-TW" altLang="en-US" sz="2400" b="1" dirty="0"/>
              <a:t>：猜數字遊戲</a:t>
            </a:r>
            <a:endParaRPr kumimoji="1" lang="en-US" altLang="zh-TW" sz="2400" b="1" dirty="0"/>
          </a:p>
          <a:p>
            <a:r>
              <a:rPr kumimoji="1" lang="zh-TW" altLang="en-US" sz="2400" b="1" dirty="0"/>
              <a:t>             電腦隨機選取答案，改由電腦猜，設計在</a:t>
            </a:r>
            <a:r>
              <a:rPr kumimoji="1" lang="en-US" altLang="zh-TW" sz="2400" b="1" dirty="0"/>
              <a:t>7</a:t>
            </a:r>
            <a:r>
              <a:rPr kumimoji="1" lang="zh-TW" altLang="en-US" sz="2400" b="1" dirty="0"/>
              <a:t>次內猜到答案</a:t>
            </a:r>
            <a:endParaRPr kumimoji="1" lang="en-US" altLang="zh-TW" sz="2400" b="1" dirty="0"/>
          </a:p>
          <a:p>
            <a:endParaRPr kumimoji="1" lang="ja-JP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55624C-7243-47F7-AF78-AAA0E7418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90" y="1457132"/>
            <a:ext cx="8979983" cy="763611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23A95E5-7943-42AA-A8DF-60DF64F49F11}"/>
              </a:ext>
            </a:extLst>
          </p:cNvPr>
          <p:cNvSpPr/>
          <p:nvPr/>
        </p:nvSpPr>
        <p:spPr>
          <a:xfrm>
            <a:off x="9218952" y="6001396"/>
            <a:ext cx="9069048" cy="1337867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			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        電腦從</a:t>
            </a:r>
            <a:r>
              <a:rPr kumimoji="1" lang="en-US" altLang="zh-TW" dirty="0" err="1">
                <a:ln>
                  <a:solidFill>
                    <a:schemeClr val="accent1"/>
                  </a:solidFill>
                </a:ln>
              </a:rPr>
              <a:t>ans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中隨機選一</a:t>
            </a:r>
            <a:endParaRPr kumimoji="1" lang="en-US" altLang="zh-TW" dirty="0">
              <a:ln>
                <a:solidFill>
                  <a:schemeClr val="accent1"/>
                </a:solidFill>
              </a:ln>
            </a:endParaRPr>
          </a:p>
          <a:p>
            <a:pPr algn="ctr"/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			        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個作為</a:t>
            </a:r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guess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，並判斷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0862D8-AC4F-4CF0-B3E4-35621C9ECC9D}"/>
              </a:ext>
            </a:extLst>
          </p:cNvPr>
          <p:cNvSpPr/>
          <p:nvPr/>
        </p:nvSpPr>
        <p:spPr>
          <a:xfrm>
            <a:off x="9218952" y="7344922"/>
            <a:ext cx="9069048" cy="1483359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			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         將</a:t>
            </a:r>
            <a:r>
              <a:rPr kumimoji="1" lang="en-US" altLang="zh-TW" dirty="0" err="1">
                <a:ln>
                  <a:solidFill>
                    <a:schemeClr val="accent1"/>
                  </a:solidFill>
                </a:ln>
              </a:rPr>
              <a:t>ans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中和</a:t>
            </a:r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guess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的</a:t>
            </a:r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A,B			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         相同的答案保留，其餘</a:t>
            </a:r>
            <a:r>
              <a:rPr kumimoji="1" lang="en-US" altLang="zh-TW" dirty="0">
                <a:ln>
                  <a:solidFill>
                    <a:schemeClr val="accent1"/>
                  </a:solidFill>
                </a:ln>
              </a:rPr>
              <a:t>	</a:t>
            </a:r>
            <a:r>
              <a:rPr kumimoji="1" lang="zh-TW" altLang="en-US" dirty="0">
                <a:ln>
                  <a:solidFill>
                    <a:schemeClr val="accent1"/>
                  </a:solidFill>
                </a:ln>
              </a:rPr>
              <a:t>         刪除</a:t>
            </a:r>
          </a:p>
        </p:txBody>
      </p:sp>
    </p:spTree>
    <p:extLst>
      <p:ext uri="{BB962C8B-B14F-4D97-AF65-F5344CB8AC3E}">
        <p14:creationId xmlns:p14="http://schemas.microsoft.com/office/powerpoint/2010/main" val="4072135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757">
        <p15:prstTrans prst="prestige"/>
      </p:transition>
    </mc:Choice>
    <mc:Fallback xmlns="">
      <p:transition spd="slow" advTm="47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" y="8385617"/>
            <a:ext cx="10747716" cy="1083126"/>
          </a:xfrm>
        </p:spPr>
        <p:txBody>
          <a:bodyPr/>
          <a:lstStyle/>
          <a:p>
            <a:r>
              <a:rPr kumimoji="1" lang="en-US" altLang="zh-TW" dirty="0">
                <a:solidFill>
                  <a:schemeClr val="accent1"/>
                </a:solidFill>
              </a:rPr>
              <a:t>Lab 1</a:t>
            </a:r>
            <a:r>
              <a:rPr kumimoji="1" lang="en-US" altLang="zh-TW" dirty="0"/>
              <a:t> </a:t>
            </a:r>
            <a:r>
              <a:rPr kumimoji="1" lang="zh-TW" altLang="en-US" dirty="0"/>
              <a:t>實作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38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539">
        <p14:flip dir="r"/>
      </p:transition>
    </mc:Choice>
    <mc:Fallback xmlns="">
      <p:transition spd="slow" advTm="2539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07085" y="5142706"/>
            <a:ext cx="9802733" cy="3112293"/>
          </a:xfrm>
        </p:spPr>
        <p:txBody>
          <a:bodyPr/>
          <a:lstStyle/>
          <a:p>
            <a:r>
              <a:rPr kumimoji="1" lang="en-US" altLang="zh-TW" dirty="0">
                <a:solidFill>
                  <a:schemeClr val="accent1"/>
                </a:solidFill>
              </a:rPr>
              <a:t>Neural Network</a:t>
            </a:r>
            <a:r>
              <a:rPr kumimoji="1" lang="en-US" altLang="zh-TW" dirty="0"/>
              <a:t> Training Process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CC6DAF9-7494-4E6F-9F55-650CCF171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27" y="2925186"/>
            <a:ext cx="7196672" cy="53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16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893">
        <p15:prstTrans prst="prestige"/>
      </p:transition>
    </mc:Choice>
    <mc:Fallback xmlns="">
      <p:transition spd="slow" advTm="2893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Forward</a:t>
            </a:r>
            <a:r>
              <a:rPr kumimoji="1" lang="en-US" altLang="ja-JP" dirty="0"/>
              <a:t>-Propagation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/>
              <a:t>01</a:t>
            </a:r>
            <a:endParaRPr kumimoji="1" lang="ja-JP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ja-JP" dirty="0"/>
              <a:t>Inner-Product </a:t>
            </a:r>
            <a:r>
              <a:rPr kumimoji="1" lang="en-US" altLang="zh-TW" dirty="0"/>
              <a:t>(Hidden Layer)</a:t>
            </a:r>
            <a:endParaRPr kumimoji="1" lang="ja-JP" alt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kumimoji="1" lang="zh-TW" altLang="en-US" sz="2000" dirty="0"/>
              <a:t>每一個輸出是前一層的每個結點乘以一個權重係數 </a:t>
            </a:r>
            <a:r>
              <a:rPr kumimoji="1" lang="en-US" altLang="zh-TW" sz="2000" dirty="0"/>
              <a:t>(W)</a:t>
            </a:r>
            <a:r>
              <a:rPr kumimoji="1" lang="zh-TW" altLang="en-US" sz="2000" dirty="0"/>
              <a:t>，再加上一個偏置值 </a:t>
            </a:r>
            <a:r>
              <a:rPr kumimoji="1" lang="en-US" altLang="zh-TW" sz="2000" dirty="0"/>
              <a:t>(b)</a:t>
            </a:r>
            <a:r>
              <a:rPr kumimoji="1" lang="zh-TW" altLang="en-US" sz="2000" dirty="0"/>
              <a:t>。</a:t>
            </a:r>
            <a:endParaRPr kumimoji="1" lang="en-US" altLang="zh-CN" sz="200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02</a:t>
            </a:r>
            <a:endParaRPr kumimoji="1" lang="ja-JP" alt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Activation Function </a:t>
            </a:r>
            <a:r>
              <a:rPr kumimoji="1" lang="en-US" altLang="zh-TW" dirty="0"/>
              <a:t>(Hidden Layer)</a:t>
            </a:r>
            <a:endParaRPr kumimoji="1" lang="ja-JP" alt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kumimoji="1" lang="zh-TW" altLang="en-US" sz="2000" dirty="0"/>
              <a:t>利用非線性函數作為</a:t>
            </a:r>
            <a:r>
              <a:rPr kumimoji="1" lang="en-US" altLang="zh-TW" sz="2000" dirty="0"/>
              <a:t> Activation function</a:t>
            </a:r>
            <a:r>
              <a:rPr kumimoji="1" lang="zh-TW" altLang="en-US" sz="2000" dirty="0"/>
              <a:t>，使輸入不再是線性組合，得以逼近任意函數。</a:t>
            </a:r>
            <a:endParaRPr kumimoji="1" lang="en-US" altLang="ja-JP" sz="2000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/>
              <a:t>03</a:t>
            </a:r>
            <a:endParaRPr kumimoji="1" lang="ja-JP" alt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/>
              <a:t>Inner-Product </a:t>
            </a:r>
            <a:r>
              <a:rPr kumimoji="1" lang="en-US" altLang="zh-TW" dirty="0"/>
              <a:t>(Output Layer)</a:t>
            </a:r>
            <a:endParaRPr kumimoji="1" lang="ja-JP" alt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kumimoji="1" lang="zh-TW" altLang="en-US" sz="2000" dirty="0"/>
              <a:t>每一個輸出是前一層的每個結點乘以一個權重係數 </a:t>
            </a:r>
            <a:r>
              <a:rPr kumimoji="1" lang="en-US" altLang="zh-TW" sz="2000" dirty="0"/>
              <a:t>(W)</a:t>
            </a:r>
            <a:r>
              <a:rPr kumimoji="1" lang="zh-TW" altLang="en-US" sz="2000" dirty="0"/>
              <a:t>，再加上一個偏置值 </a:t>
            </a:r>
            <a:r>
              <a:rPr kumimoji="1" lang="en-US" altLang="zh-TW" sz="2000" dirty="0"/>
              <a:t>(b)</a:t>
            </a:r>
            <a:r>
              <a:rPr kumimoji="1" lang="zh-TW" altLang="en-US" sz="2000" dirty="0"/>
              <a:t>。</a:t>
            </a:r>
            <a:endParaRPr kumimoji="1" lang="en-US" altLang="zh-CN" sz="20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/>
              <a:t>04</a:t>
            </a:r>
            <a:endParaRPr kumimoji="1" lang="ja-JP" alt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kumimoji="1" lang="en-US" altLang="ja-JP" dirty="0" err="1"/>
              <a:t>Softmax</a:t>
            </a:r>
            <a:r>
              <a:rPr kumimoji="1" lang="en-US" altLang="ja-JP" dirty="0"/>
              <a:t> </a:t>
            </a:r>
            <a:r>
              <a:rPr kumimoji="1" lang="en-US" altLang="zh-TW" dirty="0"/>
              <a:t>(Output Layer)</a:t>
            </a:r>
            <a:endParaRPr kumimoji="1" lang="ja-JP" alt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kumimoji="1" lang="zh-TW" altLang="en-US" sz="2000" dirty="0"/>
              <a:t>對向量進行歸一化，凸顯其中最大的值並抑制遠低於最大值的其他分量，藉此找出最可能的值。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10911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6207">
        <p14:flip dir="r"/>
      </p:transition>
    </mc:Choice>
    <mc:Fallback xmlns="">
      <p:transition spd="slow" advTm="6207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Backward</a:t>
            </a:r>
            <a:r>
              <a:rPr kumimoji="1" lang="en-US" altLang="ja-JP" dirty="0"/>
              <a:t>-Propagation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/>
              <a:t>01</a:t>
            </a:r>
            <a:endParaRPr kumimoji="1" lang="ja-JP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ja-JP" dirty="0" err="1"/>
              <a:t>Softmax</a:t>
            </a:r>
            <a:r>
              <a:rPr kumimoji="1" lang="en-US" altLang="ja-JP" dirty="0"/>
              <a:t> </a:t>
            </a:r>
            <a:r>
              <a:rPr kumimoji="1" lang="en-US" altLang="zh-TW" dirty="0"/>
              <a:t>(Output Layer)</a:t>
            </a:r>
            <a:endParaRPr kumimoji="1" lang="ja-JP" alt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kumimoji="1" lang="zh-TW" altLang="en-US" sz="2000" dirty="0"/>
              <a:t>將預測結果與 </a:t>
            </a:r>
            <a:r>
              <a:rPr kumimoji="1" lang="en-US" altLang="zh-TW" sz="2000" dirty="0"/>
              <a:t>Label</a:t>
            </a:r>
            <a:r>
              <a:rPr kumimoji="1" lang="zh-TW" altLang="en-US" sz="2000" dirty="0"/>
              <a:t> 比較得到 </a:t>
            </a:r>
            <a:r>
              <a:rPr kumimoji="1" lang="en-US" altLang="zh-TW" sz="2000" dirty="0"/>
              <a:t>Loss</a:t>
            </a:r>
            <a:r>
              <a:rPr kumimoji="1" lang="zh-TW" altLang="en-US" sz="2000" dirty="0"/>
              <a:t>。</a:t>
            </a:r>
            <a:endParaRPr kumimoji="1" lang="en-US" altLang="zh-CN" sz="200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02</a:t>
            </a:r>
            <a:endParaRPr kumimoji="1" lang="ja-JP" alt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Inner-Product </a:t>
            </a:r>
            <a:r>
              <a:rPr kumimoji="1" lang="en-US" altLang="zh-TW" dirty="0"/>
              <a:t>(Output Layer)</a:t>
            </a:r>
            <a:endParaRPr kumimoji="1" lang="ja-JP" alt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kumimoji="1" lang="zh-TW" altLang="en-US" sz="2000" dirty="0"/>
              <a:t>由已知傳遞到該層的梯度 </a:t>
            </a:r>
            <a:r>
              <a:rPr kumimoji="1" lang="en-US" altLang="zh-TW" sz="2000" dirty="0"/>
              <a:t>(</a:t>
            </a:r>
            <a:r>
              <a:rPr kumimoji="1" lang="en-US" altLang="zh-TW" sz="2000" dirty="0" err="1"/>
              <a:t>dEdy</a:t>
            </a:r>
            <a:r>
              <a:rPr kumimoji="1" lang="en-US" altLang="zh-TW" sz="2000" dirty="0"/>
              <a:t>)</a:t>
            </a:r>
            <a:r>
              <a:rPr kumimoji="1" lang="zh-TW" altLang="en-US" sz="2000" dirty="0"/>
              <a:t>，透過 </a:t>
            </a:r>
            <a:r>
              <a:rPr kumimoji="1" lang="en-US" altLang="zh-TW" sz="2000" dirty="0"/>
              <a:t>chain rule</a:t>
            </a:r>
            <a:r>
              <a:rPr kumimoji="1" lang="zh-TW" altLang="en-US" sz="2000" dirty="0"/>
              <a:t> 運算得到</a:t>
            </a:r>
            <a:r>
              <a:rPr kumimoji="1" lang="en-US" altLang="zh-TW" sz="2000" dirty="0"/>
              <a:t> </a:t>
            </a:r>
            <a:r>
              <a:rPr kumimoji="1" lang="en-US" altLang="zh-TW" sz="2000" dirty="0" err="1"/>
              <a:t>dEdx</a:t>
            </a:r>
            <a:r>
              <a:rPr kumimoji="1" lang="zh-TW" altLang="en-US" sz="2000" dirty="0"/>
              <a:t>、</a:t>
            </a:r>
            <a:r>
              <a:rPr kumimoji="1" lang="en-US" altLang="zh-TW" sz="2000" dirty="0" err="1"/>
              <a:t>dEdW</a:t>
            </a:r>
            <a:r>
              <a:rPr kumimoji="1" lang="zh-TW" altLang="en-US" sz="2000" dirty="0"/>
              <a:t>、</a:t>
            </a:r>
            <a:r>
              <a:rPr kumimoji="1" lang="en-US" altLang="zh-TW" sz="2000" dirty="0" err="1"/>
              <a:t>dEdb</a:t>
            </a:r>
            <a:endParaRPr kumimoji="1" lang="en-US" altLang="zh-TW" sz="2000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/>
              <a:t>03</a:t>
            </a:r>
            <a:endParaRPr kumimoji="1" lang="ja-JP" alt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/>
              <a:t>Activation Function </a:t>
            </a:r>
            <a:r>
              <a:rPr kumimoji="1" lang="en-US" altLang="zh-TW" dirty="0"/>
              <a:t>(Hidden Layer)</a:t>
            </a:r>
            <a:endParaRPr kumimoji="1" lang="ja-JP" alt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kumimoji="1" lang="zh-TW" altLang="en-US" sz="2000" dirty="0"/>
              <a:t>保留已知傳遞到該層的梯度 </a:t>
            </a:r>
            <a:r>
              <a:rPr kumimoji="1" lang="en-US" altLang="zh-TW" sz="2000" dirty="0"/>
              <a:t>(</a:t>
            </a:r>
            <a:r>
              <a:rPr kumimoji="1" lang="en-US" altLang="zh-TW" sz="2000" dirty="0" err="1"/>
              <a:t>dEdy</a:t>
            </a:r>
            <a:r>
              <a:rPr kumimoji="1" lang="en-US" altLang="zh-TW" sz="2000" dirty="0"/>
              <a:t>)</a:t>
            </a:r>
            <a:r>
              <a:rPr kumimoji="1" lang="zh-TW" altLang="en-US" sz="2000" dirty="0"/>
              <a:t> 中大於 </a:t>
            </a:r>
            <a:r>
              <a:rPr kumimoji="1" lang="en-US" altLang="zh-TW" sz="2000" dirty="0"/>
              <a:t>0</a:t>
            </a:r>
            <a:r>
              <a:rPr kumimoji="1" lang="zh-TW" altLang="en-US" sz="2000" dirty="0"/>
              <a:t> 的值，小於 </a:t>
            </a:r>
            <a:r>
              <a:rPr kumimoji="1" lang="en-US" altLang="zh-TW" sz="2000" dirty="0"/>
              <a:t>0</a:t>
            </a:r>
            <a:r>
              <a:rPr kumimoji="1" lang="zh-TW" altLang="en-US" sz="2000" dirty="0"/>
              <a:t> 的值則指定為 </a:t>
            </a:r>
            <a:r>
              <a:rPr kumimoji="1" lang="en-US" altLang="zh-TW" sz="2000" dirty="0"/>
              <a:t>0</a:t>
            </a:r>
            <a:r>
              <a:rPr kumimoji="1" lang="zh-TW" altLang="en-US" sz="2000" dirty="0"/>
              <a:t>。</a:t>
            </a:r>
            <a:endParaRPr kumimoji="1" lang="en-US" altLang="zh-TW" sz="20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/>
              <a:t>04</a:t>
            </a:r>
            <a:endParaRPr kumimoji="1" lang="ja-JP" alt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kumimoji="1" lang="en-US" altLang="ja-JP" dirty="0"/>
              <a:t>Inner-Product </a:t>
            </a:r>
            <a:r>
              <a:rPr kumimoji="1" lang="en-US" altLang="zh-TW" dirty="0"/>
              <a:t>(Hidden Layer)</a:t>
            </a:r>
            <a:endParaRPr kumimoji="1" lang="ja-JP" alt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kumimoji="1" lang="zh-TW" altLang="en-US" sz="2000" dirty="0"/>
              <a:t>由已知傳遞到該層的梯度 </a:t>
            </a:r>
            <a:r>
              <a:rPr kumimoji="1" lang="en-US" altLang="zh-TW" sz="2000" dirty="0"/>
              <a:t>(</a:t>
            </a:r>
            <a:r>
              <a:rPr kumimoji="1" lang="en-US" altLang="zh-TW" sz="2000" dirty="0" err="1"/>
              <a:t>dEdy</a:t>
            </a:r>
            <a:r>
              <a:rPr kumimoji="1" lang="en-US" altLang="zh-TW" sz="2000" dirty="0"/>
              <a:t>)</a:t>
            </a:r>
            <a:r>
              <a:rPr kumimoji="1" lang="zh-TW" altLang="en-US" sz="2000" dirty="0"/>
              <a:t>，透過 </a:t>
            </a:r>
            <a:r>
              <a:rPr kumimoji="1" lang="en-US" altLang="zh-TW" sz="2000" dirty="0"/>
              <a:t>chain rule</a:t>
            </a:r>
            <a:r>
              <a:rPr kumimoji="1" lang="zh-TW" altLang="en-US" sz="2000" dirty="0"/>
              <a:t> 運算得到</a:t>
            </a:r>
            <a:r>
              <a:rPr kumimoji="1" lang="en-US" altLang="zh-TW" sz="2000" dirty="0"/>
              <a:t> </a:t>
            </a:r>
            <a:r>
              <a:rPr kumimoji="1" lang="en-US" altLang="zh-TW" sz="2000" dirty="0" err="1"/>
              <a:t>dEdx</a:t>
            </a:r>
            <a:r>
              <a:rPr kumimoji="1" lang="zh-TW" altLang="en-US" sz="2000" dirty="0"/>
              <a:t>、</a:t>
            </a:r>
            <a:r>
              <a:rPr kumimoji="1" lang="en-US" altLang="zh-TW" sz="2000" dirty="0" err="1"/>
              <a:t>dEdW</a:t>
            </a:r>
            <a:r>
              <a:rPr kumimoji="1" lang="zh-TW" altLang="en-US" sz="2000" dirty="0"/>
              <a:t>、</a:t>
            </a:r>
            <a:r>
              <a:rPr kumimoji="1" lang="en-US" altLang="zh-TW" sz="2000" dirty="0" err="1"/>
              <a:t>dEdb</a:t>
            </a:r>
            <a:endParaRPr kumimoji="1"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73965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6207">
        <p14:flip dir="r"/>
      </p:transition>
    </mc:Choice>
    <mc:Fallback xmlns="">
      <p:transition spd="slow" advTm="6207">
        <p:fade/>
      </p:transition>
    </mc:Fallback>
  </mc:AlternateContent>
</p:sld>
</file>

<file path=ppt/theme/theme1.xml><?xml version="1.0" encoding="utf-8"?>
<a:theme xmlns:a="http://schemas.openxmlformats.org/drawingml/2006/main" name="Contents">
  <a:themeElements>
    <a:clrScheme name="Castor">
      <a:dk1>
        <a:srgbClr val="222427"/>
      </a:dk1>
      <a:lt1>
        <a:sysClr val="window" lastClr="FFFFFF"/>
      </a:lt1>
      <a:dk2>
        <a:srgbClr val="333438"/>
      </a:dk2>
      <a:lt2>
        <a:srgbClr val="EAEAEA"/>
      </a:lt2>
      <a:accent1>
        <a:srgbClr val="EB3F5C"/>
      </a:accent1>
      <a:accent2>
        <a:srgbClr val="C1344C"/>
      </a:accent2>
      <a:accent3>
        <a:srgbClr val="99293C"/>
      </a:accent3>
      <a:accent4>
        <a:srgbClr val="731F2D"/>
      </a:accent4>
      <a:accent5>
        <a:srgbClr val="1694B2"/>
      </a:accent5>
      <a:accent6>
        <a:srgbClr val="0F6377"/>
      </a:accent6>
      <a:hlink>
        <a:srgbClr val="EB3F5C"/>
      </a:hlink>
      <a:folHlink>
        <a:srgbClr val="99293C"/>
      </a:folHlink>
    </a:clrScheme>
    <a:fontScheme name="Castor">
      <a:majorFont>
        <a:latin typeface="Roboto Bold"/>
        <a:ea typeface="Spica Neue P Light"/>
        <a:cs typeface=""/>
      </a:majorFont>
      <a:minorFont>
        <a:latin typeface="Roboto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Header and Footer">
  <a:themeElements>
    <a:clrScheme name="Custom 1">
      <a:dk1>
        <a:srgbClr val="222427"/>
      </a:dk1>
      <a:lt1>
        <a:sysClr val="window" lastClr="FFFFFF"/>
      </a:lt1>
      <a:dk2>
        <a:srgbClr val="333438"/>
      </a:dk2>
      <a:lt2>
        <a:srgbClr val="EAEAEA"/>
      </a:lt2>
      <a:accent1>
        <a:srgbClr val="EB3F5C"/>
      </a:accent1>
      <a:accent2>
        <a:srgbClr val="C1344C"/>
      </a:accent2>
      <a:accent3>
        <a:srgbClr val="99293C"/>
      </a:accent3>
      <a:accent4>
        <a:srgbClr val="731F2D"/>
      </a:accent4>
      <a:accent5>
        <a:srgbClr val="1694B2"/>
      </a:accent5>
      <a:accent6>
        <a:srgbClr val="0F6377"/>
      </a:accent6>
      <a:hlink>
        <a:srgbClr val="EB3F5C"/>
      </a:hlink>
      <a:folHlink>
        <a:srgbClr val="99293C"/>
      </a:folHlink>
    </a:clrScheme>
    <a:fontScheme name="B">
      <a:majorFont>
        <a:latin typeface="Roboto Bold"/>
        <a:ea typeface="Spica Neue P Light"/>
        <a:cs typeface=""/>
      </a:majorFont>
      <a:minorFont>
        <a:latin typeface="Roboto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12583</TotalTime>
  <Words>627</Words>
  <Application>Microsoft Office PowerPoint</Application>
  <PresentationFormat>自訂</PresentationFormat>
  <Paragraphs>110</Paragraphs>
  <Slides>15</Slides>
  <Notes>5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15</vt:i4>
      </vt:variant>
    </vt:vector>
  </HeadingPairs>
  <TitlesOfParts>
    <vt:vector size="26" baseType="lpstr">
      <vt:lpstr>ＭＳ Ｐゴシック</vt:lpstr>
      <vt:lpstr>Roboto</vt:lpstr>
      <vt:lpstr>Roboto Bold</vt:lpstr>
      <vt:lpstr>Spica Neue P</vt:lpstr>
      <vt:lpstr>Spica Neue P Light</vt:lpstr>
      <vt:lpstr>新細明體</vt:lpstr>
      <vt:lpstr>Arial</vt:lpstr>
      <vt:lpstr>Calibri</vt:lpstr>
      <vt:lpstr>Wingdings</vt:lpstr>
      <vt:lpstr>Contents</vt:lpstr>
      <vt:lpstr>No Header and Footer</vt:lpstr>
      <vt:lpstr>大學部專題期末報告</vt:lpstr>
      <vt:lpstr>TABLE OF CONTENTS</vt:lpstr>
      <vt:lpstr>Python 入門</vt:lpstr>
      <vt:lpstr>Bulls and Cows</vt:lpstr>
      <vt:lpstr>Bulls and Cows</vt:lpstr>
      <vt:lpstr>Lab 1 實作</vt:lpstr>
      <vt:lpstr>Neural Network Training Process</vt:lpstr>
      <vt:lpstr>Forward-Propagation</vt:lpstr>
      <vt:lpstr>Backward-Propagation</vt:lpstr>
      <vt:lpstr>Inner-Product Layer</vt:lpstr>
      <vt:lpstr>Activation layer – Rectified function</vt:lpstr>
      <vt:lpstr>Output layer – Softmax function</vt:lpstr>
      <vt:lpstr>Training Process</vt:lpstr>
      <vt:lpstr>Training Results</vt:lpstr>
      <vt:lpstr>THANK YOU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Castor</dc:title>
  <dc:creator>Jun Akizaki</dc:creator>
  <cp:lastModifiedBy>潘聖岳</cp:lastModifiedBy>
  <cp:revision>312</cp:revision>
  <dcterms:created xsi:type="dcterms:W3CDTF">2015-08-02T15:43:04Z</dcterms:created>
  <dcterms:modified xsi:type="dcterms:W3CDTF">2019-06-20T07:30:39Z</dcterms:modified>
</cp:coreProperties>
</file>